
<file path=[Content_Types].xml><?xml version="1.0" encoding="utf-8"?>
<Types xmlns="http://schemas.openxmlformats.org/package/2006/content-types">
  <Default Extension="png" ContentType="image/png"/>
  <Default Extension="svg" ContentType="image/svg+xml"/>
  <Default Extension="jfif" ContentType="image/jpe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69" r:id="rId3"/>
    <p:sldId id="273" r:id="rId4"/>
    <p:sldId id="260" r:id="rId5"/>
    <p:sldId id="270" r:id="rId6"/>
    <p:sldId id="283" r:id="rId7"/>
    <p:sldId id="274" r:id="rId8"/>
    <p:sldId id="265" r:id="rId9"/>
    <p:sldId id="268" r:id="rId10"/>
    <p:sldId id="275" r:id="rId11"/>
    <p:sldId id="276" r:id="rId12"/>
    <p:sldId id="277" r:id="rId13"/>
    <p:sldId id="278" r:id="rId14"/>
    <p:sldId id="279" r:id="rId15"/>
    <p:sldId id="280" r:id="rId16"/>
    <p:sldId id="281" r:id="rId17"/>
    <p:sldId id="282" r:id="rId18"/>
    <p:sldId id="289" r:id="rId19"/>
    <p:sldId id="290" r:id="rId20"/>
    <p:sldId id="291" r:id="rId21"/>
    <p:sldId id="292" r:id="rId22"/>
    <p:sldId id="294" r:id="rId23"/>
    <p:sldId id="296" r:id="rId24"/>
    <p:sldId id="297" r:id="rId25"/>
    <p:sldId id="271" r:id="rId26"/>
    <p:sldId id="261" r:id="rId27"/>
    <p:sldId id="298" r:id="rId28"/>
    <p:sldId id="262" r:id="rId29"/>
    <p:sldId id="263" r:id="rId30"/>
    <p:sldId id="287" r:id="rId31"/>
    <p:sldId id="288" r:id="rId32"/>
    <p:sldId id="299" r:id="rId33"/>
    <p:sldId id="258" r:id="rId34"/>
    <p:sldId id="284" r:id="rId3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000099"/>
    <a:srgbClr val="3A6A73"/>
    <a:srgbClr val="3A6B72"/>
    <a:srgbClr val="0000FF"/>
    <a:srgbClr val="6600CC"/>
    <a:srgbClr val="9900CC"/>
    <a:srgbClr val="990000"/>
    <a:srgbClr val="A50021"/>
    <a:srgbClr val="0046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291" autoAdjust="0"/>
  </p:normalViewPr>
  <p:slideViewPr>
    <p:cSldViewPr snapToGrid="0">
      <p:cViewPr varScale="1">
        <p:scale>
          <a:sx n="64" d="100"/>
          <a:sy n="64" d="100"/>
        </p:scale>
        <p:origin x="72" y="12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AFE21-12F5-4F37-8D75-52E6604A041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15CA20F3-85AD-41D5-8B73-784DB0C24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EC7FF8F0-FB02-4C39-82ED-4E7FFE859273}"/>
              </a:ext>
            </a:extLst>
          </p:cNvPr>
          <p:cNvSpPr>
            <a:spLocks noGrp="1"/>
          </p:cNvSpPr>
          <p:nvPr>
            <p:ph type="dt" sz="half" idx="10"/>
          </p:nvPr>
        </p:nvSpPr>
        <p:spPr/>
        <p:txBody>
          <a:bodyPr/>
          <a:lstStyle/>
          <a:p>
            <a:fld id="{539CBADD-000B-444B-B1A8-7D73ED921870}" type="datetimeFigureOut">
              <a:rPr lang="es-CO" smtClean="0"/>
              <a:t>8/11/2023</a:t>
            </a:fld>
            <a:endParaRPr lang="es-CO" dirty="0"/>
          </a:p>
        </p:txBody>
      </p:sp>
      <p:sp>
        <p:nvSpPr>
          <p:cNvPr id="5" name="Marcador de pie de página 4">
            <a:extLst>
              <a:ext uri="{FF2B5EF4-FFF2-40B4-BE49-F238E27FC236}">
                <a16:creationId xmlns:a16="http://schemas.microsoft.com/office/drawing/2014/main" id="{8C9CBE6F-DABB-4D05-A11C-DBD91FB3099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086A8F8A-D95C-4E72-8D7E-1CEE787367D9}"/>
              </a:ext>
            </a:extLst>
          </p:cNvPr>
          <p:cNvSpPr>
            <a:spLocks noGrp="1"/>
          </p:cNvSpPr>
          <p:nvPr>
            <p:ph type="sldNum" sz="quarter" idx="12"/>
          </p:nvPr>
        </p:nvSpPr>
        <p:spPr/>
        <p:txBody>
          <a:bodyPr/>
          <a:lstStyle/>
          <a:p>
            <a:fld id="{9F86DCC3-9AA8-43AE-B7F6-612241700734}" type="slidenum">
              <a:rPr lang="es-CO" smtClean="0"/>
              <a:t>‹Nº›</a:t>
            </a:fld>
            <a:endParaRPr lang="es-CO" dirty="0"/>
          </a:p>
        </p:txBody>
      </p:sp>
    </p:spTree>
    <p:extLst>
      <p:ext uri="{BB962C8B-B14F-4D97-AF65-F5344CB8AC3E}">
        <p14:creationId xmlns:p14="http://schemas.microsoft.com/office/powerpoint/2010/main" val="3589735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61AEB-FE4B-4937-89B3-728C6B529B5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61FA891-3CBF-4639-9D52-AE64A35A08E5}"/>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140E946-ACC0-4EA3-8365-34EE7B39AD2C}"/>
              </a:ext>
            </a:extLst>
          </p:cNvPr>
          <p:cNvSpPr>
            <a:spLocks noGrp="1"/>
          </p:cNvSpPr>
          <p:nvPr>
            <p:ph type="dt" sz="half" idx="10"/>
          </p:nvPr>
        </p:nvSpPr>
        <p:spPr/>
        <p:txBody>
          <a:bodyPr/>
          <a:lstStyle/>
          <a:p>
            <a:fld id="{539CBADD-000B-444B-B1A8-7D73ED921870}" type="datetimeFigureOut">
              <a:rPr lang="es-CO" smtClean="0"/>
              <a:t>8/11/2023</a:t>
            </a:fld>
            <a:endParaRPr lang="es-CO" dirty="0"/>
          </a:p>
        </p:txBody>
      </p:sp>
      <p:sp>
        <p:nvSpPr>
          <p:cNvPr id="5" name="Marcador de pie de página 4">
            <a:extLst>
              <a:ext uri="{FF2B5EF4-FFF2-40B4-BE49-F238E27FC236}">
                <a16:creationId xmlns:a16="http://schemas.microsoft.com/office/drawing/2014/main" id="{572544AC-177A-4C9D-B6CF-119A49103A1E}"/>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E6046A02-9845-496F-BECB-4F335194EA93}"/>
              </a:ext>
            </a:extLst>
          </p:cNvPr>
          <p:cNvSpPr>
            <a:spLocks noGrp="1"/>
          </p:cNvSpPr>
          <p:nvPr>
            <p:ph type="sldNum" sz="quarter" idx="12"/>
          </p:nvPr>
        </p:nvSpPr>
        <p:spPr/>
        <p:txBody>
          <a:bodyPr/>
          <a:lstStyle/>
          <a:p>
            <a:fld id="{9F86DCC3-9AA8-43AE-B7F6-612241700734}" type="slidenum">
              <a:rPr lang="es-CO" smtClean="0"/>
              <a:t>‹Nº›</a:t>
            </a:fld>
            <a:endParaRPr lang="es-CO" dirty="0"/>
          </a:p>
        </p:txBody>
      </p:sp>
    </p:spTree>
    <p:extLst>
      <p:ext uri="{BB962C8B-B14F-4D97-AF65-F5344CB8AC3E}">
        <p14:creationId xmlns:p14="http://schemas.microsoft.com/office/powerpoint/2010/main" val="670113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418962E-7281-4473-88DF-14E392416F8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7ECF9A0-3809-4D14-9E4F-705C643E477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9797105-2080-4A77-B31B-0CB1C72C6F46}"/>
              </a:ext>
            </a:extLst>
          </p:cNvPr>
          <p:cNvSpPr>
            <a:spLocks noGrp="1"/>
          </p:cNvSpPr>
          <p:nvPr>
            <p:ph type="dt" sz="half" idx="10"/>
          </p:nvPr>
        </p:nvSpPr>
        <p:spPr/>
        <p:txBody>
          <a:bodyPr/>
          <a:lstStyle/>
          <a:p>
            <a:fld id="{539CBADD-000B-444B-B1A8-7D73ED921870}" type="datetimeFigureOut">
              <a:rPr lang="es-CO" smtClean="0"/>
              <a:t>8/11/2023</a:t>
            </a:fld>
            <a:endParaRPr lang="es-CO" dirty="0"/>
          </a:p>
        </p:txBody>
      </p:sp>
      <p:sp>
        <p:nvSpPr>
          <p:cNvPr id="5" name="Marcador de pie de página 4">
            <a:extLst>
              <a:ext uri="{FF2B5EF4-FFF2-40B4-BE49-F238E27FC236}">
                <a16:creationId xmlns:a16="http://schemas.microsoft.com/office/drawing/2014/main" id="{70CE7E5D-3E60-424D-94C6-53C4F1CC6751}"/>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7287B841-36DA-4759-A595-2B187B6FD38B}"/>
              </a:ext>
            </a:extLst>
          </p:cNvPr>
          <p:cNvSpPr>
            <a:spLocks noGrp="1"/>
          </p:cNvSpPr>
          <p:nvPr>
            <p:ph type="sldNum" sz="quarter" idx="12"/>
          </p:nvPr>
        </p:nvSpPr>
        <p:spPr/>
        <p:txBody>
          <a:bodyPr/>
          <a:lstStyle/>
          <a:p>
            <a:fld id="{9F86DCC3-9AA8-43AE-B7F6-612241700734}" type="slidenum">
              <a:rPr lang="es-CO" smtClean="0"/>
              <a:t>‹Nº›</a:t>
            </a:fld>
            <a:endParaRPr lang="es-CO" dirty="0"/>
          </a:p>
        </p:txBody>
      </p:sp>
    </p:spTree>
    <p:extLst>
      <p:ext uri="{BB962C8B-B14F-4D97-AF65-F5344CB8AC3E}">
        <p14:creationId xmlns:p14="http://schemas.microsoft.com/office/powerpoint/2010/main" val="185050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97686E-68CF-4B7E-AF7F-A4830D61061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C9C2488-17CD-4DCA-A813-ED8EA5BB14C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CB7F3EC-EC72-4642-A53A-FA0EFDCE5382}"/>
              </a:ext>
            </a:extLst>
          </p:cNvPr>
          <p:cNvSpPr>
            <a:spLocks noGrp="1"/>
          </p:cNvSpPr>
          <p:nvPr>
            <p:ph type="dt" sz="half" idx="10"/>
          </p:nvPr>
        </p:nvSpPr>
        <p:spPr/>
        <p:txBody>
          <a:bodyPr/>
          <a:lstStyle/>
          <a:p>
            <a:fld id="{539CBADD-000B-444B-B1A8-7D73ED921870}" type="datetimeFigureOut">
              <a:rPr lang="es-CO" smtClean="0"/>
              <a:t>8/11/2023</a:t>
            </a:fld>
            <a:endParaRPr lang="es-CO" dirty="0"/>
          </a:p>
        </p:txBody>
      </p:sp>
      <p:sp>
        <p:nvSpPr>
          <p:cNvPr id="5" name="Marcador de pie de página 4">
            <a:extLst>
              <a:ext uri="{FF2B5EF4-FFF2-40B4-BE49-F238E27FC236}">
                <a16:creationId xmlns:a16="http://schemas.microsoft.com/office/drawing/2014/main" id="{4BDDCFB0-4902-4F15-A2D8-9C16D319AC77}"/>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72381A0D-3A58-4313-A525-47D13FD2343D}"/>
              </a:ext>
            </a:extLst>
          </p:cNvPr>
          <p:cNvSpPr>
            <a:spLocks noGrp="1"/>
          </p:cNvSpPr>
          <p:nvPr>
            <p:ph type="sldNum" sz="quarter" idx="12"/>
          </p:nvPr>
        </p:nvSpPr>
        <p:spPr/>
        <p:txBody>
          <a:bodyPr/>
          <a:lstStyle/>
          <a:p>
            <a:fld id="{9F86DCC3-9AA8-43AE-B7F6-612241700734}" type="slidenum">
              <a:rPr lang="es-CO" smtClean="0"/>
              <a:t>‹Nº›</a:t>
            </a:fld>
            <a:endParaRPr lang="es-CO" dirty="0"/>
          </a:p>
        </p:txBody>
      </p:sp>
    </p:spTree>
    <p:extLst>
      <p:ext uri="{BB962C8B-B14F-4D97-AF65-F5344CB8AC3E}">
        <p14:creationId xmlns:p14="http://schemas.microsoft.com/office/powerpoint/2010/main" val="862641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B5BED-A476-4EDA-BD42-2BE09492349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E82BAE2-842B-4223-9D84-263AC234C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8AFC08F2-C880-4D37-B05D-2A9B9D92C9DD}"/>
              </a:ext>
            </a:extLst>
          </p:cNvPr>
          <p:cNvSpPr>
            <a:spLocks noGrp="1"/>
          </p:cNvSpPr>
          <p:nvPr>
            <p:ph type="dt" sz="half" idx="10"/>
          </p:nvPr>
        </p:nvSpPr>
        <p:spPr/>
        <p:txBody>
          <a:bodyPr/>
          <a:lstStyle/>
          <a:p>
            <a:fld id="{539CBADD-000B-444B-B1A8-7D73ED921870}" type="datetimeFigureOut">
              <a:rPr lang="es-CO" smtClean="0"/>
              <a:t>8/11/2023</a:t>
            </a:fld>
            <a:endParaRPr lang="es-CO" dirty="0"/>
          </a:p>
        </p:txBody>
      </p:sp>
      <p:sp>
        <p:nvSpPr>
          <p:cNvPr id="5" name="Marcador de pie de página 4">
            <a:extLst>
              <a:ext uri="{FF2B5EF4-FFF2-40B4-BE49-F238E27FC236}">
                <a16:creationId xmlns:a16="http://schemas.microsoft.com/office/drawing/2014/main" id="{A178BA57-294C-4637-A1D7-B57667D01D19}"/>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BB296907-2CDB-432B-8198-0DFA1CA37759}"/>
              </a:ext>
            </a:extLst>
          </p:cNvPr>
          <p:cNvSpPr>
            <a:spLocks noGrp="1"/>
          </p:cNvSpPr>
          <p:nvPr>
            <p:ph type="sldNum" sz="quarter" idx="12"/>
          </p:nvPr>
        </p:nvSpPr>
        <p:spPr/>
        <p:txBody>
          <a:bodyPr/>
          <a:lstStyle/>
          <a:p>
            <a:fld id="{9F86DCC3-9AA8-43AE-B7F6-612241700734}" type="slidenum">
              <a:rPr lang="es-CO" smtClean="0"/>
              <a:t>‹Nº›</a:t>
            </a:fld>
            <a:endParaRPr lang="es-CO" dirty="0"/>
          </a:p>
        </p:txBody>
      </p:sp>
    </p:spTree>
    <p:extLst>
      <p:ext uri="{BB962C8B-B14F-4D97-AF65-F5344CB8AC3E}">
        <p14:creationId xmlns:p14="http://schemas.microsoft.com/office/powerpoint/2010/main" val="703907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A999A-6581-46E8-BE48-2D758CC0613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CB29786-11F9-42A3-B2DE-24AAF100405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FC05B54F-D6FC-49C0-A19D-62052E39A997}"/>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0C365EE-A978-4932-8F01-D613CF28EDA6}"/>
              </a:ext>
            </a:extLst>
          </p:cNvPr>
          <p:cNvSpPr>
            <a:spLocks noGrp="1"/>
          </p:cNvSpPr>
          <p:nvPr>
            <p:ph type="dt" sz="half" idx="10"/>
          </p:nvPr>
        </p:nvSpPr>
        <p:spPr/>
        <p:txBody>
          <a:bodyPr/>
          <a:lstStyle/>
          <a:p>
            <a:fld id="{539CBADD-000B-444B-B1A8-7D73ED921870}" type="datetimeFigureOut">
              <a:rPr lang="es-CO" smtClean="0"/>
              <a:t>8/11/2023</a:t>
            </a:fld>
            <a:endParaRPr lang="es-CO" dirty="0"/>
          </a:p>
        </p:txBody>
      </p:sp>
      <p:sp>
        <p:nvSpPr>
          <p:cNvPr id="6" name="Marcador de pie de página 5">
            <a:extLst>
              <a:ext uri="{FF2B5EF4-FFF2-40B4-BE49-F238E27FC236}">
                <a16:creationId xmlns:a16="http://schemas.microsoft.com/office/drawing/2014/main" id="{1A6A6D1F-08E6-4727-A6A1-124F93519D6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0F98B778-146E-4218-9D2C-D1D70C22F111}"/>
              </a:ext>
            </a:extLst>
          </p:cNvPr>
          <p:cNvSpPr>
            <a:spLocks noGrp="1"/>
          </p:cNvSpPr>
          <p:nvPr>
            <p:ph type="sldNum" sz="quarter" idx="12"/>
          </p:nvPr>
        </p:nvSpPr>
        <p:spPr/>
        <p:txBody>
          <a:bodyPr/>
          <a:lstStyle/>
          <a:p>
            <a:fld id="{9F86DCC3-9AA8-43AE-B7F6-612241700734}" type="slidenum">
              <a:rPr lang="es-CO" smtClean="0"/>
              <a:t>‹Nº›</a:t>
            </a:fld>
            <a:endParaRPr lang="es-CO" dirty="0"/>
          </a:p>
        </p:txBody>
      </p:sp>
    </p:spTree>
    <p:extLst>
      <p:ext uri="{BB962C8B-B14F-4D97-AF65-F5344CB8AC3E}">
        <p14:creationId xmlns:p14="http://schemas.microsoft.com/office/powerpoint/2010/main" val="272755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3CE56-3A7E-4724-8B53-8CA214608E4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5CD493-90C1-4D16-8567-79F6CA738B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E9AB63C7-7488-4B70-96AB-09DDD6E17EE4}"/>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4D52D848-846B-4FD9-BD92-CA020BA7A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44CFFD9-F1C6-47BD-BD86-E6ECAA3DEBB9}"/>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D984A15A-8989-4D7E-B43C-A7AAB6DC3BD1}"/>
              </a:ext>
            </a:extLst>
          </p:cNvPr>
          <p:cNvSpPr>
            <a:spLocks noGrp="1"/>
          </p:cNvSpPr>
          <p:nvPr>
            <p:ph type="dt" sz="half" idx="10"/>
          </p:nvPr>
        </p:nvSpPr>
        <p:spPr/>
        <p:txBody>
          <a:bodyPr/>
          <a:lstStyle/>
          <a:p>
            <a:fld id="{539CBADD-000B-444B-B1A8-7D73ED921870}" type="datetimeFigureOut">
              <a:rPr lang="es-CO" smtClean="0"/>
              <a:t>8/11/2023</a:t>
            </a:fld>
            <a:endParaRPr lang="es-CO" dirty="0"/>
          </a:p>
        </p:txBody>
      </p:sp>
      <p:sp>
        <p:nvSpPr>
          <p:cNvPr id="8" name="Marcador de pie de página 7">
            <a:extLst>
              <a:ext uri="{FF2B5EF4-FFF2-40B4-BE49-F238E27FC236}">
                <a16:creationId xmlns:a16="http://schemas.microsoft.com/office/drawing/2014/main" id="{B341981B-99C5-4AFC-97FB-090FF8F2735B}"/>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3B0AA63B-F90A-47E8-BF23-5946B3B7275E}"/>
              </a:ext>
            </a:extLst>
          </p:cNvPr>
          <p:cNvSpPr>
            <a:spLocks noGrp="1"/>
          </p:cNvSpPr>
          <p:nvPr>
            <p:ph type="sldNum" sz="quarter" idx="12"/>
          </p:nvPr>
        </p:nvSpPr>
        <p:spPr/>
        <p:txBody>
          <a:bodyPr/>
          <a:lstStyle/>
          <a:p>
            <a:fld id="{9F86DCC3-9AA8-43AE-B7F6-612241700734}" type="slidenum">
              <a:rPr lang="es-CO" smtClean="0"/>
              <a:t>‹Nº›</a:t>
            </a:fld>
            <a:endParaRPr lang="es-CO" dirty="0"/>
          </a:p>
        </p:txBody>
      </p:sp>
    </p:spTree>
    <p:extLst>
      <p:ext uri="{BB962C8B-B14F-4D97-AF65-F5344CB8AC3E}">
        <p14:creationId xmlns:p14="http://schemas.microsoft.com/office/powerpoint/2010/main" val="2443889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5A2B16-0FB1-41E8-8286-2E061FAFC46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3BF54CC-271C-41C1-8327-9BA34EF0441E}"/>
              </a:ext>
            </a:extLst>
          </p:cNvPr>
          <p:cNvSpPr>
            <a:spLocks noGrp="1"/>
          </p:cNvSpPr>
          <p:nvPr>
            <p:ph type="dt" sz="half" idx="10"/>
          </p:nvPr>
        </p:nvSpPr>
        <p:spPr/>
        <p:txBody>
          <a:bodyPr/>
          <a:lstStyle/>
          <a:p>
            <a:fld id="{539CBADD-000B-444B-B1A8-7D73ED921870}" type="datetimeFigureOut">
              <a:rPr lang="es-CO" smtClean="0"/>
              <a:t>8/11/2023</a:t>
            </a:fld>
            <a:endParaRPr lang="es-CO" dirty="0"/>
          </a:p>
        </p:txBody>
      </p:sp>
      <p:sp>
        <p:nvSpPr>
          <p:cNvPr id="4" name="Marcador de pie de página 3">
            <a:extLst>
              <a:ext uri="{FF2B5EF4-FFF2-40B4-BE49-F238E27FC236}">
                <a16:creationId xmlns:a16="http://schemas.microsoft.com/office/drawing/2014/main" id="{64CDA805-AE1C-4DA8-9FB4-BD091AB4DC57}"/>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3FD97FA4-1F2C-4FF8-930A-ECED2C372CE8}"/>
              </a:ext>
            </a:extLst>
          </p:cNvPr>
          <p:cNvSpPr>
            <a:spLocks noGrp="1"/>
          </p:cNvSpPr>
          <p:nvPr>
            <p:ph type="sldNum" sz="quarter" idx="12"/>
          </p:nvPr>
        </p:nvSpPr>
        <p:spPr/>
        <p:txBody>
          <a:bodyPr/>
          <a:lstStyle/>
          <a:p>
            <a:fld id="{9F86DCC3-9AA8-43AE-B7F6-612241700734}" type="slidenum">
              <a:rPr lang="es-CO" smtClean="0"/>
              <a:t>‹Nº›</a:t>
            </a:fld>
            <a:endParaRPr lang="es-CO" dirty="0"/>
          </a:p>
        </p:txBody>
      </p:sp>
    </p:spTree>
    <p:extLst>
      <p:ext uri="{BB962C8B-B14F-4D97-AF65-F5344CB8AC3E}">
        <p14:creationId xmlns:p14="http://schemas.microsoft.com/office/powerpoint/2010/main" val="824637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BAF0537-AA35-4450-9E80-51F70CBD3D73}"/>
              </a:ext>
            </a:extLst>
          </p:cNvPr>
          <p:cNvSpPr>
            <a:spLocks noGrp="1"/>
          </p:cNvSpPr>
          <p:nvPr>
            <p:ph type="dt" sz="half" idx="10"/>
          </p:nvPr>
        </p:nvSpPr>
        <p:spPr/>
        <p:txBody>
          <a:bodyPr/>
          <a:lstStyle/>
          <a:p>
            <a:fld id="{539CBADD-000B-444B-B1A8-7D73ED921870}" type="datetimeFigureOut">
              <a:rPr lang="es-CO" smtClean="0"/>
              <a:t>8/11/2023</a:t>
            </a:fld>
            <a:endParaRPr lang="es-CO" dirty="0"/>
          </a:p>
        </p:txBody>
      </p:sp>
      <p:sp>
        <p:nvSpPr>
          <p:cNvPr id="3" name="Marcador de pie de página 2">
            <a:extLst>
              <a:ext uri="{FF2B5EF4-FFF2-40B4-BE49-F238E27FC236}">
                <a16:creationId xmlns:a16="http://schemas.microsoft.com/office/drawing/2014/main" id="{B6B7EBBE-366F-4F6D-B9F9-D40DCC24EF43}"/>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5F550D79-9F8B-4802-820D-A26D0D56314D}"/>
              </a:ext>
            </a:extLst>
          </p:cNvPr>
          <p:cNvSpPr>
            <a:spLocks noGrp="1"/>
          </p:cNvSpPr>
          <p:nvPr>
            <p:ph type="sldNum" sz="quarter" idx="12"/>
          </p:nvPr>
        </p:nvSpPr>
        <p:spPr/>
        <p:txBody>
          <a:bodyPr/>
          <a:lstStyle/>
          <a:p>
            <a:fld id="{9F86DCC3-9AA8-43AE-B7F6-612241700734}" type="slidenum">
              <a:rPr lang="es-CO" smtClean="0"/>
              <a:t>‹Nº›</a:t>
            </a:fld>
            <a:endParaRPr lang="es-CO" dirty="0"/>
          </a:p>
        </p:txBody>
      </p:sp>
    </p:spTree>
    <p:extLst>
      <p:ext uri="{BB962C8B-B14F-4D97-AF65-F5344CB8AC3E}">
        <p14:creationId xmlns:p14="http://schemas.microsoft.com/office/powerpoint/2010/main" val="284346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A33015-0D84-4FFE-A201-DAFC740D67F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1C5CABD-A6BE-4372-8EA0-D933C53103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0CCAD59-8AC3-407A-8E91-6CB55A6A6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DE9090AD-0E12-4640-91EB-DA7582CADD25}"/>
              </a:ext>
            </a:extLst>
          </p:cNvPr>
          <p:cNvSpPr>
            <a:spLocks noGrp="1"/>
          </p:cNvSpPr>
          <p:nvPr>
            <p:ph type="dt" sz="half" idx="10"/>
          </p:nvPr>
        </p:nvSpPr>
        <p:spPr/>
        <p:txBody>
          <a:bodyPr/>
          <a:lstStyle/>
          <a:p>
            <a:fld id="{539CBADD-000B-444B-B1A8-7D73ED921870}" type="datetimeFigureOut">
              <a:rPr lang="es-CO" smtClean="0"/>
              <a:t>8/11/2023</a:t>
            </a:fld>
            <a:endParaRPr lang="es-CO" dirty="0"/>
          </a:p>
        </p:txBody>
      </p:sp>
      <p:sp>
        <p:nvSpPr>
          <p:cNvPr id="6" name="Marcador de pie de página 5">
            <a:extLst>
              <a:ext uri="{FF2B5EF4-FFF2-40B4-BE49-F238E27FC236}">
                <a16:creationId xmlns:a16="http://schemas.microsoft.com/office/drawing/2014/main" id="{6680BF2B-EFAC-451B-9B68-BB6BCE7F7831}"/>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8F194DA9-EBB4-481C-A5AC-677FFAB28828}"/>
              </a:ext>
            </a:extLst>
          </p:cNvPr>
          <p:cNvSpPr>
            <a:spLocks noGrp="1"/>
          </p:cNvSpPr>
          <p:nvPr>
            <p:ph type="sldNum" sz="quarter" idx="12"/>
          </p:nvPr>
        </p:nvSpPr>
        <p:spPr/>
        <p:txBody>
          <a:bodyPr/>
          <a:lstStyle/>
          <a:p>
            <a:fld id="{9F86DCC3-9AA8-43AE-B7F6-612241700734}" type="slidenum">
              <a:rPr lang="es-CO" smtClean="0"/>
              <a:t>‹Nº›</a:t>
            </a:fld>
            <a:endParaRPr lang="es-CO" dirty="0"/>
          </a:p>
        </p:txBody>
      </p:sp>
    </p:spTree>
    <p:extLst>
      <p:ext uri="{BB962C8B-B14F-4D97-AF65-F5344CB8AC3E}">
        <p14:creationId xmlns:p14="http://schemas.microsoft.com/office/powerpoint/2010/main" val="1875908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542B23-9AB3-42D4-9BC6-45C6C72FDB8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CAEF5A2-7800-4014-871F-321B1DCF0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7A6DD531-3450-4E37-A963-C95C44269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7A975E7-1410-4F59-9D78-1648EADBA640}"/>
              </a:ext>
            </a:extLst>
          </p:cNvPr>
          <p:cNvSpPr>
            <a:spLocks noGrp="1"/>
          </p:cNvSpPr>
          <p:nvPr>
            <p:ph type="dt" sz="half" idx="10"/>
          </p:nvPr>
        </p:nvSpPr>
        <p:spPr/>
        <p:txBody>
          <a:bodyPr/>
          <a:lstStyle/>
          <a:p>
            <a:fld id="{539CBADD-000B-444B-B1A8-7D73ED921870}" type="datetimeFigureOut">
              <a:rPr lang="es-CO" smtClean="0"/>
              <a:t>8/11/2023</a:t>
            </a:fld>
            <a:endParaRPr lang="es-CO" dirty="0"/>
          </a:p>
        </p:txBody>
      </p:sp>
      <p:sp>
        <p:nvSpPr>
          <p:cNvPr id="6" name="Marcador de pie de página 5">
            <a:extLst>
              <a:ext uri="{FF2B5EF4-FFF2-40B4-BE49-F238E27FC236}">
                <a16:creationId xmlns:a16="http://schemas.microsoft.com/office/drawing/2014/main" id="{BFB469C8-19E6-4333-BF18-ED9D31FB4070}"/>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C1C7F10-F55B-4FEF-A254-6D446CE9C186}"/>
              </a:ext>
            </a:extLst>
          </p:cNvPr>
          <p:cNvSpPr>
            <a:spLocks noGrp="1"/>
          </p:cNvSpPr>
          <p:nvPr>
            <p:ph type="sldNum" sz="quarter" idx="12"/>
          </p:nvPr>
        </p:nvSpPr>
        <p:spPr/>
        <p:txBody>
          <a:bodyPr/>
          <a:lstStyle/>
          <a:p>
            <a:fld id="{9F86DCC3-9AA8-43AE-B7F6-612241700734}" type="slidenum">
              <a:rPr lang="es-CO" smtClean="0"/>
              <a:t>‹Nº›</a:t>
            </a:fld>
            <a:endParaRPr lang="es-CO" dirty="0"/>
          </a:p>
        </p:txBody>
      </p:sp>
    </p:spTree>
    <p:extLst>
      <p:ext uri="{BB962C8B-B14F-4D97-AF65-F5344CB8AC3E}">
        <p14:creationId xmlns:p14="http://schemas.microsoft.com/office/powerpoint/2010/main" val="1737671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89F3C71-0904-4480-BC5C-C5F94E10BD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2FA8098-3580-4AE5-8149-E8FD70C91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2D7092-B3B1-4610-87E7-AF404EBAF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9CBADD-000B-444B-B1A8-7D73ED921870}" type="datetimeFigureOut">
              <a:rPr lang="es-CO" smtClean="0"/>
              <a:t>8/11/2023</a:t>
            </a:fld>
            <a:endParaRPr lang="es-CO" dirty="0"/>
          </a:p>
        </p:txBody>
      </p:sp>
      <p:sp>
        <p:nvSpPr>
          <p:cNvPr id="5" name="Marcador de pie de página 4">
            <a:extLst>
              <a:ext uri="{FF2B5EF4-FFF2-40B4-BE49-F238E27FC236}">
                <a16:creationId xmlns:a16="http://schemas.microsoft.com/office/drawing/2014/main" id="{0B504F4E-027F-40A1-835F-D8058B91DB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4AAC57ED-798B-4B0A-9F04-F7D30DC13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6DCC3-9AA8-43AE-B7F6-612241700734}" type="slidenum">
              <a:rPr lang="es-CO" smtClean="0"/>
              <a:t>‹Nº›</a:t>
            </a:fld>
            <a:endParaRPr lang="es-CO" dirty="0"/>
          </a:p>
        </p:txBody>
      </p:sp>
    </p:spTree>
    <p:extLst>
      <p:ext uri="{BB962C8B-B14F-4D97-AF65-F5344CB8AC3E}">
        <p14:creationId xmlns:p14="http://schemas.microsoft.com/office/powerpoint/2010/main" val="118678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9.wdp"/><Relationship Id="rId18" Type="http://schemas.openxmlformats.org/officeDocument/2006/relationships/image" Target="../media/image3.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33.png"/><Relationship Id="rId17" Type="http://schemas.microsoft.com/office/2007/relationships/hdphoto" Target="../media/hdphoto12.wdp"/><Relationship Id="rId2" Type="http://schemas.openxmlformats.org/officeDocument/2006/relationships/image" Target="../media/image36.png"/><Relationship Id="rId16" Type="http://schemas.openxmlformats.org/officeDocument/2006/relationships/image" Target="../media/image35.png"/><Relationship Id="rId20"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30.png"/><Relationship Id="rId11" Type="http://schemas.microsoft.com/office/2007/relationships/hdphoto" Target="../media/hdphoto8.wdp"/><Relationship Id="rId5" Type="http://schemas.microsoft.com/office/2007/relationships/hdphoto" Target="../media/hdphoto7.wdp"/><Relationship Id="rId15" Type="http://schemas.microsoft.com/office/2007/relationships/hdphoto" Target="../media/hdphoto11.wdp"/><Relationship Id="rId10" Type="http://schemas.openxmlformats.org/officeDocument/2006/relationships/image" Target="../media/image32.png"/><Relationship Id="rId19" Type="http://schemas.openxmlformats.org/officeDocument/2006/relationships/image" Target="../media/image37.png"/><Relationship Id="rId4" Type="http://schemas.openxmlformats.org/officeDocument/2006/relationships/image" Target="../media/image29.png"/><Relationship Id="rId9" Type="http://schemas.microsoft.com/office/2007/relationships/hdphoto" Target="../media/hdphoto6.wdp"/><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13.wdp"/><Relationship Id="rId18" Type="http://schemas.openxmlformats.org/officeDocument/2006/relationships/image" Target="../media/image35.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37.png"/><Relationship Id="rId17" Type="http://schemas.microsoft.com/office/2007/relationships/hdphoto" Target="../media/hdphoto11.wdp"/><Relationship Id="rId2" Type="http://schemas.openxmlformats.org/officeDocument/2006/relationships/image" Target="../media/image36.png"/><Relationship Id="rId16" Type="http://schemas.openxmlformats.org/officeDocument/2006/relationships/image" Target="../media/image34.png"/><Relationship Id="rId20"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8.png"/><Relationship Id="rId11" Type="http://schemas.microsoft.com/office/2007/relationships/hdphoto" Target="../media/hdphoto8.wdp"/><Relationship Id="rId5" Type="http://schemas.microsoft.com/office/2007/relationships/hdphoto" Target="../media/hdphoto7.wdp"/><Relationship Id="rId15" Type="http://schemas.microsoft.com/office/2007/relationships/hdphoto" Target="../media/hdphoto9.wdp"/><Relationship Id="rId10" Type="http://schemas.openxmlformats.org/officeDocument/2006/relationships/image" Target="../media/image32.png"/><Relationship Id="rId19" Type="http://schemas.microsoft.com/office/2007/relationships/hdphoto" Target="../media/hdphoto12.wdp"/><Relationship Id="rId4" Type="http://schemas.openxmlformats.org/officeDocument/2006/relationships/image" Target="../media/image29.png"/><Relationship Id="rId9" Type="http://schemas.microsoft.com/office/2007/relationships/hdphoto" Target="../media/hdphoto6.wdp"/><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13.wdp"/><Relationship Id="rId18" Type="http://schemas.openxmlformats.org/officeDocument/2006/relationships/image" Target="../media/image35.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37.png"/><Relationship Id="rId17" Type="http://schemas.microsoft.com/office/2007/relationships/hdphoto" Target="../media/hdphoto11.wdp"/><Relationship Id="rId2" Type="http://schemas.openxmlformats.org/officeDocument/2006/relationships/image" Target="../media/image36.png"/><Relationship Id="rId16" Type="http://schemas.openxmlformats.org/officeDocument/2006/relationships/image" Target="../media/image34.png"/><Relationship Id="rId20"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8.wdp"/><Relationship Id="rId5" Type="http://schemas.microsoft.com/office/2007/relationships/hdphoto" Target="../media/hdphoto7.wdp"/><Relationship Id="rId15" Type="http://schemas.microsoft.com/office/2007/relationships/hdphoto" Target="../media/hdphoto9.wdp"/><Relationship Id="rId10" Type="http://schemas.openxmlformats.org/officeDocument/2006/relationships/image" Target="../media/image32.png"/><Relationship Id="rId19" Type="http://schemas.microsoft.com/office/2007/relationships/hdphoto" Target="../media/hdphoto12.wdp"/><Relationship Id="rId4" Type="http://schemas.openxmlformats.org/officeDocument/2006/relationships/image" Target="../media/image29.png"/><Relationship Id="rId9" Type="http://schemas.microsoft.com/office/2007/relationships/hdphoto" Target="../media/hdphoto6.wdp"/><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13.wdp"/><Relationship Id="rId18" Type="http://schemas.openxmlformats.org/officeDocument/2006/relationships/image" Target="../media/image35.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37.png"/><Relationship Id="rId17" Type="http://schemas.microsoft.com/office/2007/relationships/hdphoto" Target="../media/hdphoto11.wdp"/><Relationship Id="rId2" Type="http://schemas.openxmlformats.org/officeDocument/2006/relationships/image" Target="../media/image36.png"/><Relationship Id="rId16" Type="http://schemas.openxmlformats.org/officeDocument/2006/relationships/image" Target="../media/image42.png"/><Relationship Id="rId20"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8.wdp"/><Relationship Id="rId5" Type="http://schemas.microsoft.com/office/2007/relationships/hdphoto" Target="../media/hdphoto7.wdp"/><Relationship Id="rId15" Type="http://schemas.microsoft.com/office/2007/relationships/hdphoto" Target="../media/hdphoto9.wdp"/><Relationship Id="rId10" Type="http://schemas.openxmlformats.org/officeDocument/2006/relationships/image" Target="../media/image32.png"/><Relationship Id="rId19" Type="http://schemas.microsoft.com/office/2007/relationships/hdphoto" Target="../media/hdphoto12.wdp"/><Relationship Id="rId4" Type="http://schemas.openxmlformats.org/officeDocument/2006/relationships/image" Target="../media/image29.png"/><Relationship Id="rId9" Type="http://schemas.microsoft.com/office/2007/relationships/hdphoto" Target="../media/hdphoto6.wdp"/><Relationship Id="rId1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13.wdp"/><Relationship Id="rId18" Type="http://schemas.openxmlformats.org/officeDocument/2006/relationships/image" Target="../media/image44.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37.png"/><Relationship Id="rId17" Type="http://schemas.microsoft.com/office/2007/relationships/hdphoto" Target="../media/hdphoto11.wdp"/><Relationship Id="rId2" Type="http://schemas.openxmlformats.org/officeDocument/2006/relationships/image" Target="../media/image36.png"/><Relationship Id="rId16" Type="http://schemas.openxmlformats.org/officeDocument/2006/relationships/image" Target="../media/image43.png"/><Relationship Id="rId20"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8.wdp"/><Relationship Id="rId5" Type="http://schemas.microsoft.com/office/2007/relationships/hdphoto" Target="../media/hdphoto7.wdp"/><Relationship Id="rId15" Type="http://schemas.microsoft.com/office/2007/relationships/hdphoto" Target="../media/hdphoto9.wdp"/><Relationship Id="rId10" Type="http://schemas.openxmlformats.org/officeDocument/2006/relationships/image" Target="../media/image32.png"/><Relationship Id="rId19" Type="http://schemas.microsoft.com/office/2007/relationships/hdphoto" Target="../media/hdphoto12.wdp"/><Relationship Id="rId4" Type="http://schemas.openxmlformats.org/officeDocument/2006/relationships/image" Target="../media/image29.png"/><Relationship Id="rId9" Type="http://schemas.microsoft.com/office/2007/relationships/hdphoto" Target="../media/hdphoto6.wdp"/><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9.wdp"/><Relationship Id="rId18" Type="http://schemas.openxmlformats.org/officeDocument/2006/relationships/image" Target="../media/image3.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41.png"/><Relationship Id="rId17" Type="http://schemas.microsoft.com/office/2007/relationships/hdphoto" Target="../media/hdphoto12.wdp"/><Relationship Id="rId2" Type="http://schemas.openxmlformats.org/officeDocument/2006/relationships/image" Target="../media/image36.png"/><Relationship Id="rId16" Type="http://schemas.openxmlformats.org/officeDocument/2006/relationships/image" Target="../media/image46.png"/><Relationship Id="rId20"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8.wdp"/><Relationship Id="rId5" Type="http://schemas.microsoft.com/office/2007/relationships/hdphoto" Target="../media/hdphoto7.wdp"/><Relationship Id="rId15" Type="http://schemas.microsoft.com/office/2007/relationships/hdphoto" Target="../media/hdphoto11.wdp"/><Relationship Id="rId10" Type="http://schemas.openxmlformats.org/officeDocument/2006/relationships/image" Target="../media/image32.png"/><Relationship Id="rId19" Type="http://schemas.openxmlformats.org/officeDocument/2006/relationships/image" Target="../media/image37.png"/><Relationship Id="rId4" Type="http://schemas.openxmlformats.org/officeDocument/2006/relationships/image" Target="../media/image45.png"/><Relationship Id="rId9" Type="http://schemas.microsoft.com/office/2007/relationships/hdphoto" Target="../media/hdphoto6.wdp"/><Relationship Id="rId1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07/relationships/hdphoto" Target="../media/hdphoto9.wdp"/><Relationship Id="rId18" Type="http://schemas.openxmlformats.org/officeDocument/2006/relationships/image" Target="../media/image3.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41.png"/><Relationship Id="rId17" Type="http://schemas.microsoft.com/office/2007/relationships/hdphoto" Target="../media/hdphoto12.wdp"/><Relationship Id="rId2" Type="http://schemas.openxmlformats.org/officeDocument/2006/relationships/image" Target="../media/image36.png"/><Relationship Id="rId16" Type="http://schemas.openxmlformats.org/officeDocument/2006/relationships/image" Target="../media/image46.png"/><Relationship Id="rId20"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8.wdp"/><Relationship Id="rId5" Type="http://schemas.microsoft.com/office/2007/relationships/hdphoto" Target="../media/hdphoto7.wdp"/><Relationship Id="rId15" Type="http://schemas.microsoft.com/office/2007/relationships/hdphoto" Target="../media/hdphoto11.wdp"/><Relationship Id="rId10" Type="http://schemas.openxmlformats.org/officeDocument/2006/relationships/image" Target="../media/image32.png"/><Relationship Id="rId19" Type="http://schemas.openxmlformats.org/officeDocument/2006/relationships/image" Target="../media/image37.png"/><Relationship Id="rId4" Type="http://schemas.openxmlformats.org/officeDocument/2006/relationships/image" Target="../media/image47.png"/><Relationship Id="rId9" Type="http://schemas.microsoft.com/office/2007/relationships/hdphoto" Target="../media/hdphoto6.wdp"/><Relationship Id="rId1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microsoft.com/office/2007/relationships/hdphoto" Target="../media/hdphoto9.wdp"/><Relationship Id="rId18" Type="http://schemas.openxmlformats.org/officeDocument/2006/relationships/image" Target="../media/image3.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41.png"/><Relationship Id="rId17" Type="http://schemas.microsoft.com/office/2007/relationships/hdphoto" Target="../media/hdphoto12.wdp"/><Relationship Id="rId2" Type="http://schemas.openxmlformats.org/officeDocument/2006/relationships/image" Target="../media/image36.png"/><Relationship Id="rId16" Type="http://schemas.openxmlformats.org/officeDocument/2006/relationships/image" Target="../media/image46.png"/><Relationship Id="rId20"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8.wdp"/><Relationship Id="rId5" Type="http://schemas.microsoft.com/office/2007/relationships/hdphoto" Target="../media/hdphoto7.wdp"/><Relationship Id="rId15" Type="http://schemas.microsoft.com/office/2007/relationships/hdphoto" Target="../media/hdphoto11.wdp"/><Relationship Id="rId10" Type="http://schemas.openxmlformats.org/officeDocument/2006/relationships/image" Target="../media/image50.png"/><Relationship Id="rId19" Type="http://schemas.openxmlformats.org/officeDocument/2006/relationships/image" Target="../media/image37.png"/><Relationship Id="rId4" Type="http://schemas.openxmlformats.org/officeDocument/2006/relationships/image" Target="../media/image47.png"/><Relationship Id="rId9" Type="http://schemas.microsoft.com/office/2007/relationships/hdphoto" Target="../media/hdphoto6.wdp"/><Relationship Id="rId1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hyperlink" Target="https://learn.microsoft.com/es-es/azure/machine-learning/how-to-tune-hyperparameters?view=azureml-api-2"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3.jfi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25.png"/><Relationship Id="rId17" Type="http://schemas.openxmlformats.org/officeDocument/2006/relationships/image" Target="../media/image28.png"/><Relationship Id="rId2" Type="http://schemas.openxmlformats.org/officeDocument/2006/relationships/image" Target="../media/image20.png"/><Relationship Id="rId16" Type="http://schemas.microsoft.com/office/2007/relationships/hdphoto" Target="../media/hdphoto10.wdp"/><Relationship Id="rId1" Type="http://schemas.openxmlformats.org/officeDocument/2006/relationships/slideLayout" Target="../slideLayouts/slideLayout2.xml"/><Relationship Id="rId6" Type="http://schemas.openxmlformats.org/officeDocument/2006/relationships/image" Target="../media/image22.png"/><Relationship Id="rId11" Type="http://schemas.microsoft.com/office/2007/relationships/hdphoto" Target="../media/hdphoto8.wdp"/><Relationship Id="rId5" Type="http://schemas.microsoft.com/office/2007/relationships/hdphoto" Target="../media/hdphoto5.wdp"/><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21.png"/><Relationship Id="rId9" Type="http://schemas.microsoft.com/office/2007/relationships/hdphoto" Target="../media/hdphoto7.wdp"/><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9.wdp"/><Relationship Id="rId18" Type="http://schemas.openxmlformats.org/officeDocument/2006/relationships/image" Target="../media/image3.png"/><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33.png"/><Relationship Id="rId17" Type="http://schemas.microsoft.com/office/2007/relationships/hdphoto" Target="../media/hdphoto12.wdp"/><Relationship Id="rId2" Type="http://schemas.openxmlformats.org/officeDocument/2006/relationships/image" Target="../media/image20.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0.png"/><Relationship Id="rId11" Type="http://schemas.microsoft.com/office/2007/relationships/hdphoto" Target="../media/hdphoto8.wdp"/><Relationship Id="rId5" Type="http://schemas.microsoft.com/office/2007/relationships/hdphoto" Target="../media/hdphoto7.wdp"/><Relationship Id="rId15" Type="http://schemas.microsoft.com/office/2007/relationships/hdphoto" Target="../media/hdphoto11.wdp"/><Relationship Id="rId10" Type="http://schemas.openxmlformats.org/officeDocument/2006/relationships/image" Target="../media/image32.png"/><Relationship Id="rId19" Type="http://schemas.openxmlformats.org/officeDocument/2006/relationships/image" Target="../media/image28.png"/><Relationship Id="rId4" Type="http://schemas.openxmlformats.org/officeDocument/2006/relationships/image" Target="../media/image29.png"/><Relationship Id="rId9" Type="http://schemas.microsoft.com/office/2007/relationships/hdphoto" Target="../media/hdphoto6.wdp"/><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537697-48AA-4F71-824B-A8A9FCF806DF}"/>
              </a:ext>
            </a:extLst>
          </p:cNvPr>
          <p:cNvSpPr>
            <a:spLocks noGrp="1"/>
          </p:cNvSpPr>
          <p:nvPr>
            <p:ph type="title"/>
          </p:nvPr>
        </p:nvSpPr>
        <p:spPr/>
        <p:txBody>
          <a:bodyPr/>
          <a:lstStyle/>
          <a:p>
            <a:endParaRPr lang="es-CO" dirty="0"/>
          </a:p>
        </p:txBody>
      </p:sp>
      <p:pic>
        <p:nvPicPr>
          <p:cNvPr id="7" name="Marcador de contenido 6">
            <a:extLst>
              <a:ext uri="{FF2B5EF4-FFF2-40B4-BE49-F238E27FC236}">
                <a16:creationId xmlns:a16="http://schemas.microsoft.com/office/drawing/2014/main" id="{5A6D9F8B-8FB8-4ADF-954F-478FA85AA9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7733"/>
            <a:ext cx="7724642" cy="6891336"/>
          </a:xfrm>
        </p:spPr>
      </p:pic>
      <p:sp>
        <p:nvSpPr>
          <p:cNvPr id="4" name="Rectángulo 3">
            <a:extLst>
              <a:ext uri="{FF2B5EF4-FFF2-40B4-BE49-F238E27FC236}">
                <a16:creationId xmlns:a16="http://schemas.microsoft.com/office/drawing/2014/main" id="{599F1436-D2E9-452D-945F-90691D4DD063}"/>
              </a:ext>
            </a:extLst>
          </p:cNvPr>
          <p:cNvSpPr/>
          <p:nvPr/>
        </p:nvSpPr>
        <p:spPr>
          <a:xfrm>
            <a:off x="3373140" y="-2"/>
            <a:ext cx="8818857" cy="6891336"/>
          </a:xfrm>
          <a:custGeom>
            <a:avLst/>
            <a:gdLst>
              <a:gd name="connsiteX0" fmla="*/ 0 w 9000000"/>
              <a:gd name="connsiteY0" fmla="*/ 0 h 6858000"/>
              <a:gd name="connsiteX1" fmla="*/ 9000000 w 9000000"/>
              <a:gd name="connsiteY1" fmla="*/ 0 h 6858000"/>
              <a:gd name="connsiteX2" fmla="*/ 9000000 w 9000000"/>
              <a:gd name="connsiteY2" fmla="*/ 6858000 h 6858000"/>
              <a:gd name="connsiteX3" fmla="*/ 0 w 9000000"/>
              <a:gd name="connsiteY3" fmla="*/ 6858000 h 6858000"/>
              <a:gd name="connsiteX4" fmla="*/ 0 w 9000000"/>
              <a:gd name="connsiteY4" fmla="*/ 0 h 6858000"/>
              <a:gd name="connsiteX0" fmla="*/ 2067951 w 9000000"/>
              <a:gd name="connsiteY0" fmla="*/ 0 h 6858000"/>
              <a:gd name="connsiteX1" fmla="*/ 9000000 w 9000000"/>
              <a:gd name="connsiteY1" fmla="*/ 0 h 6858000"/>
              <a:gd name="connsiteX2" fmla="*/ 9000000 w 9000000"/>
              <a:gd name="connsiteY2" fmla="*/ 6858000 h 6858000"/>
              <a:gd name="connsiteX3" fmla="*/ 0 w 9000000"/>
              <a:gd name="connsiteY3" fmla="*/ 6858000 h 6858000"/>
              <a:gd name="connsiteX4" fmla="*/ 2067951 w 9000000"/>
              <a:gd name="connsiteY4" fmla="*/ 0 h 6858000"/>
              <a:gd name="connsiteX0" fmla="*/ 2502291 w 9434340"/>
              <a:gd name="connsiteY0" fmla="*/ 0 h 6858000"/>
              <a:gd name="connsiteX1" fmla="*/ 9434340 w 9434340"/>
              <a:gd name="connsiteY1" fmla="*/ 0 h 6858000"/>
              <a:gd name="connsiteX2" fmla="*/ 9434340 w 9434340"/>
              <a:gd name="connsiteY2" fmla="*/ 6858000 h 6858000"/>
              <a:gd name="connsiteX3" fmla="*/ 0 w 9434340"/>
              <a:gd name="connsiteY3" fmla="*/ 6858000 h 6858000"/>
              <a:gd name="connsiteX4" fmla="*/ 2502291 w 9434340"/>
              <a:gd name="connsiteY4" fmla="*/ 0 h 6858000"/>
              <a:gd name="connsiteX0" fmla="*/ 2525151 w 9457200"/>
              <a:gd name="connsiteY0" fmla="*/ 0 h 6858000"/>
              <a:gd name="connsiteX1" fmla="*/ 9457200 w 9457200"/>
              <a:gd name="connsiteY1" fmla="*/ 0 h 6858000"/>
              <a:gd name="connsiteX2" fmla="*/ 9457200 w 9457200"/>
              <a:gd name="connsiteY2" fmla="*/ 6858000 h 6858000"/>
              <a:gd name="connsiteX3" fmla="*/ 0 w 9457200"/>
              <a:gd name="connsiteY3" fmla="*/ 6835140 h 6858000"/>
              <a:gd name="connsiteX4" fmla="*/ 2525151 w 9457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7200" h="6858000">
                <a:moveTo>
                  <a:pt x="2525151" y="0"/>
                </a:moveTo>
                <a:lnTo>
                  <a:pt x="9457200" y="0"/>
                </a:lnTo>
                <a:lnTo>
                  <a:pt x="9457200" y="6858000"/>
                </a:lnTo>
                <a:lnTo>
                  <a:pt x="0" y="6835140"/>
                </a:lnTo>
                <a:lnTo>
                  <a:pt x="2525151" y="0"/>
                </a:lnTo>
                <a:close/>
              </a:path>
            </a:pathLst>
          </a:cu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pic>
        <p:nvPicPr>
          <p:cNvPr id="12" name="Imagen 11">
            <a:extLst>
              <a:ext uri="{FF2B5EF4-FFF2-40B4-BE49-F238E27FC236}">
                <a16:creationId xmlns:a16="http://schemas.microsoft.com/office/drawing/2014/main" id="{84D3E9AA-5DD3-4A49-88D0-894D39847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142" y="-42130"/>
            <a:ext cx="8866972" cy="6900130"/>
          </a:xfrm>
          <a:custGeom>
            <a:avLst/>
            <a:gdLst>
              <a:gd name="connsiteX0" fmla="*/ 2422335 w 9427360"/>
              <a:gd name="connsiteY0" fmla="*/ 0 h 6849205"/>
              <a:gd name="connsiteX1" fmla="*/ 9427360 w 9427360"/>
              <a:gd name="connsiteY1" fmla="*/ 0 h 6849205"/>
              <a:gd name="connsiteX2" fmla="*/ 9427360 w 9427360"/>
              <a:gd name="connsiteY2" fmla="*/ 6849205 h 6849205"/>
              <a:gd name="connsiteX3" fmla="*/ 0 w 9427360"/>
              <a:gd name="connsiteY3" fmla="*/ 6849205 h 6849205"/>
            </a:gdLst>
            <a:ahLst/>
            <a:cxnLst>
              <a:cxn ang="0">
                <a:pos x="connsiteX0" y="connsiteY0"/>
              </a:cxn>
              <a:cxn ang="0">
                <a:pos x="connsiteX1" y="connsiteY1"/>
              </a:cxn>
              <a:cxn ang="0">
                <a:pos x="connsiteX2" y="connsiteY2"/>
              </a:cxn>
              <a:cxn ang="0">
                <a:pos x="connsiteX3" y="connsiteY3"/>
              </a:cxn>
            </a:cxnLst>
            <a:rect l="l" t="t" r="r" b="b"/>
            <a:pathLst>
              <a:path w="9427360" h="6849205">
                <a:moveTo>
                  <a:pt x="2422335" y="0"/>
                </a:moveTo>
                <a:lnTo>
                  <a:pt x="9427360" y="0"/>
                </a:lnTo>
                <a:lnTo>
                  <a:pt x="9427360" y="6849205"/>
                </a:lnTo>
                <a:lnTo>
                  <a:pt x="0" y="6849205"/>
                </a:lnTo>
                <a:close/>
              </a:path>
            </a:pathLst>
          </a:custGeom>
        </p:spPr>
      </p:pic>
      <p:sp>
        <p:nvSpPr>
          <p:cNvPr id="9" name="Paralelogramo 8">
            <a:extLst>
              <a:ext uri="{FF2B5EF4-FFF2-40B4-BE49-F238E27FC236}">
                <a16:creationId xmlns:a16="http://schemas.microsoft.com/office/drawing/2014/main" id="{CE362DDE-3091-4128-AE04-43F80AB85B33}"/>
              </a:ext>
            </a:extLst>
          </p:cNvPr>
          <p:cNvSpPr/>
          <p:nvPr/>
        </p:nvSpPr>
        <p:spPr>
          <a:xfrm>
            <a:off x="4027277" y="2650091"/>
            <a:ext cx="8260953" cy="2262825"/>
          </a:xfrm>
          <a:custGeom>
            <a:avLst/>
            <a:gdLst>
              <a:gd name="connsiteX0" fmla="*/ 0 w 8100258"/>
              <a:gd name="connsiteY0" fmla="*/ 2208982 h 2208982"/>
              <a:gd name="connsiteX1" fmla="*/ 760795 w 8100258"/>
              <a:gd name="connsiteY1" fmla="*/ 0 h 2208982"/>
              <a:gd name="connsiteX2" fmla="*/ 8100258 w 8100258"/>
              <a:gd name="connsiteY2" fmla="*/ 0 h 2208982"/>
              <a:gd name="connsiteX3" fmla="*/ 7339463 w 8100258"/>
              <a:gd name="connsiteY3" fmla="*/ 2208982 h 2208982"/>
              <a:gd name="connsiteX4" fmla="*/ 0 w 8100258"/>
              <a:gd name="connsiteY4" fmla="*/ 2208982 h 2208982"/>
              <a:gd name="connsiteX0" fmla="*/ 0 w 8116301"/>
              <a:gd name="connsiteY0" fmla="*/ 2208982 h 2208982"/>
              <a:gd name="connsiteX1" fmla="*/ 760795 w 8116301"/>
              <a:gd name="connsiteY1" fmla="*/ 0 h 2208982"/>
              <a:gd name="connsiteX2" fmla="*/ 8100258 w 8116301"/>
              <a:gd name="connsiteY2" fmla="*/ 0 h 2208982"/>
              <a:gd name="connsiteX3" fmla="*/ 8116301 w 8116301"/>
              <a:gd name="connsiteY3" fmla="*/ 2204819 h 2208982"/>
              <a:gd name="connsiteX4" fmla="*/ 0 w 8116301"/>
              <a:gd name="connsiteY4" fmla="*/ 2208982 h 2208982"/>
              <a:gd name="connsiteX0" fmla="*/ 0 w 8070743"/>
              <a:gd name="connsiteY0" fmla="*/ 2297995 h 2297995"/>
              <a:gd name="connsiteX1" fmla="*/ 715237 w 8070743"/>
              <a:gd name="connsiteY1" fmla="*/ 0 h 2297995"/>
              <a:gd name="connsiteX2" fmla="*/ 8054700 w 8070743"/>
              <a:gd name="connsiteY2" fmla="*/ 0 h 2297995"/>
              <a:gd name="connsiteX3" fmla="*/ 8070743 w 8070743"/>
              <a:gd name="connsiteY3" fmla="*/ 2204819 h 2297995"/>
              <a:gd name="connsiteX4" fmla="*/ 0 w 8070743"/>
              <a:gd name="connsiteY4" fmla="*/ 2297995 h 2297995"/>
              <a:gd name="connsiteX0" fmla="*/ 0 w 8070743"/>
              <a:gd name="connsiteY0" fmla="*/ 2297995 h 2297995"/>
              <a:gd name="connsiteX1" fmla="*/ 742607 w 8070743"/>
              <a:gd name="connsiteY1" fmla="*/ 0 h 2297995"/>
              <a:gd name="connsiteX2" fmla="*/ 8054700 w 8070743"/>
              <a:gd name="connsiteY2" fmla="*/ 0 h 2297995"/>
              <a:gd name="connsiteX3" fmla="*/ 8070743 w 8070743"/>
              <a:gd name="connsiteY3" fmla="*/ 2204819 h 2297995"/>
              <a:gd name="connsiteX4" fmla="*/ 0 w 8070743"/>
              <a:gd name="connsiteY4" fmla="*/ 2297995 h 2297995"/>
              <a:gd name="connsiteX0" fmla="*/ 0 w 8043372"/>
              <a:gd name="connsiteY0" fmla="*/ 2269859 h 2269859"/>
              <a:gd name="connsiteX1" fmla="*/ 715236 w 8043372"/>
              <a:gd name="connsiteY1" fmla="*/ 0 h 2269859"/>
              <a:gd name="connsiteX2" fmla="*/ 8027329 w 8043372"/>
              <a:gd name="connsiteY2" fmla="*/ 0 h 2269859"/>
              <a:gd name="connsiteX3" fmla="*/ 8043372 w 8043372"/>
              <a:gd name="connsiteY3" fmla="*/ 2204819 h 2269859"/>
              <a:gd name="connsiteX4" fmla="*/ 0 w 8043372"/>
              <a:gd name="connsiteY4" fmla="*/ 2269859 h 2269859"/>
              <a:gd name="connsiteX0" fmla="*/ 0 w 8022844"/>
              <a:gd name="connsiteY0" fmla="*/ 2262825 h 2262825"/>
              <a:gd name="connsiteX1" fmla="*/ 694708 w 8022844"/>
              <a:gd name="connsiteY1" fmla="*/ 0 h 2262825"/>
              <a:gd name="connsiteX2" fmla="*/ 8006801 w 8022844"/>
              <a:gd name="connsiteY2" fmla="*/ 0 h 2262825"/>
              <a:gd name="connsiteX3" fmla="*/ 8022844 w 8022844"/>
              <a:gd name="connsiteY3" fmla="*/ 2204819 h 2262825"/>
              <a:gd name="connsiteX4" fmla="*/ 0 w 8022844"/>
              <a:gd name="connsiteY4" fmla="*/ 2262825 h 2262825"/>
              <a:gd name="connsiteX0" fmla="*/ 0 w 8029687"/>
              <a:gd name="connsiteY0" fmla="*/ 2262825 h 2262825"/>
              <a:gd name="connsiteX1" fmla="*/ 701551 w 8029687"/>
              <a:gd name="connsiteY1" fmla="*/ 0 h 2262825"/>
              <a:gd name="connsiteX2" fmla="*/ 8013644 w 8029687"/>
              <a:gd name="connsiteY2" fmla="*/ 0 h 2262825"/>
              <a:gd name="connsiteX3" fmla="*/ 8029687 w 8029687"/>
              <a:gd name="connsiteY3" fmla="*/ 2204819 h 2262825"/>
              <a:gd name="connsiteX4" fmla="*/ 0 w 8029687"/>
              <a:gd name="connsiteY4" fmla="*/ 2262825 h 2262825"/>
              <a:gd name="connsiteX0" fmla="*/ 0 w 8036530"/>
              <a:gd name="connsiteY0" fmla="*/ 2262825 h 2262825"/>
              <a:gd name="connsiteX1" fmla="*/ 708394 w 8036530"/>
              <a:gd name="connsiteY1" fmla="*/ 0 h 2262825"/>
              <a:gd name="connsiteX2" fmla="*/ 8020487 w 8036530"/>
              <a:gd name="connsiteY2" fmla="*/ 0 h 2262825"/>
              <a:gd name="connsiteX3" fmla="*/ 8036530 w 8036530"/>
              <a:gd name="connsiteY3" fmla="*/ 2204819 h 2262825"/>
              <a:gd name="connsiteX4" fmla="*/ 0 w 8036530"/>
              <a:gd name="connsiteY4" fmla="*/ 2262825 h 226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6530" h="2262825">
                <a:moveTo>
                  <a:pt x="0" y="2262825"/>
                </a:moveTo>
                <a:lnTo>
                  <a:pt x="708394" y="0"/>
                </a:lnTo>
                <a:lnTo>
                  <a:pt x="8020487" y="0"/>
                </a:lnTo>
                <a:lnTo>
                  <a:pt x="8036530" y="2204819"/>
                </a:lnTo>
                <a:lnTo>
                  <a:pt x="0" y="2262825"/>
                </a:lnTo>
                <a:close/>
              </a:path>
            </a:pathLst>
          </a:custGeom>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0" name="Título 1">
            <a:extLst>
              <a:ext uri="{FF2B5EF4-FFF2-40B4-BE49-F238E27FC236}">
                <a16:creationId xmlns:a16="http://schemas.microsoft.com/office/drawing/2014/main" id="{0653D5FF-B34A-42C9-B548-6124E6A0E5CA}"/>
              </a:ext>
            </a:extLst>
          </p:cNvPr>
          <p:cNvSpPr txBox="1">
            <a:spLocks/>
          </p:cNvSpPr>
          <p:nvPr/>
        </p:nvSpPr>
        <p:spPr>
          <a:xfrm>
            <a:off x="3943995" y="2408449"/>
            <a:ext cx="8296120" cy="2618504"/>
          </a:xfrm>
          <a:prstGeom prst="rect">
            <a:avLst/>
          </a:prstGeom>
          <a:ln>
            <a:noFill/>
          </a:ln>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b="1" dirty="0">
                <a:solidFill>
                  <a:schemeClr val="bg1">
                    <a:lumMod val="95000"/>
                  </a:schemeClr>
                </a:solidFill>
              </a:rPr>
              <a:t> </a:t>
            </a:r>
            <a:br>
              <a:rPr lang="es-CO" b="1" dirty="0">
                <a:solidFill>
                  <a:schemeClr val="bg1">
                    <a:lumMod val="95000"/>
                  </a:schemeClr>
                </a:solidFill>
              </a:rPr>
            </a:br>
            <a:r>
              <a:rPr lang="es-CO" b="1" dirty="0">
                <a:solidFill>
                  <a:schemeClr val="bg1">
                    <a:lumMod val="95000"/>
                  </a:schemeClr>
                </a:solidFill>
              </a:rPr>
              <a:t>Propuesta de Redes neuronales </a:t>
            </a:r>
          </a:p>
          <a:p>
            <a:pPr algn="ctr"/>
            <a:r>
              <a:rPr lang="es-CO" b="1" dirty="0">
                <a:solidFill>
                  <a:schemeClr val="bg1">
                    <a:lumMod val="95000"/>
                  </a:schemeClr>
                </a:solidFill>
              </a:rPr>
              <a:t>aplicadas a problemas de </a:t>
            </a:r>
          </a:p>
          <a:p>
            <a:pPr algn="ctr"/>
            <a:r>
              <a:rPr lang="es-CO" b="1" dirty="0">
                <a:solidFill>
                  <a:schemeClr val="bg1">
                    <a:lumMod val="95000"/>
                  </a:schemeClr>
                </a:solidFill>
              </a:rPr>
              <a:t>transporte público</a:t>
            </a:r>
          </a:p>
          <a:p>
            <a:pPr algn="ctr"/>
            <a:r>
              <a:rPr lang="es-CO" b="1" dirty="0">
                <a:solidFill>
                  <a:schemeClr val="bg1">
                    <a:lumMod val="95000"/>
                  </a:schemeClr>
                </a:solidFill>
              </a:rPr>
              <a:t> en la ciudad de Manizales</a:t>
            </a:r>
            <a:br>
              <a:rPr lang="es-CO" dirty="0">
                <a:solidFill>
                  <a:schemeClr val="bg1">
                    <a:lumMod val="95000"/>
                  </a:schemeClr>
                </a:solidFill>
              </a:rPr>
            </a:br>
            <a:endParaRPr lang="es-CO" dirty="0">
              <a:solidFill>
                <a:schemeClr val="bg1">
                  <a:lumMod val="95000"/>
                </a:schemeClr>
              </a:solidFill>
            </a:endParaRPr>
          </a:p>
        </p:txBody>
      </p:sp>
      <p:pic>
        <p:nvPicPr>
          <p:cNvPr id="1028"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005BEB59-2EB3-4E2A-80CA-E6D893C5D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1A2107B-89A4-4067-9648-F86EE10D4210}"/>
              </a:ext>
            </a:extLst>
          </p:cNvPr>
          <p:cNvSpPr txBox="1"/>
          <p:nvPr/>
        </p:nvSpPr>
        <p:spPr>
          <a:xfrm>
            <a:off x="-1762134" y="4859073"/>
            <a:ext cx="184731" cy="369332"/>
          </a:xfrm>
          <a:prstGeom prst="rect">
            <a:avLst/>
          </a:prstGeom>
          <a:noFill/>
        </p:spPr>
        <p:txBody>
          <a:bodyPr wrap="none" rtlCol="0">
            <a:spAutoFit/>
          </a:bodyPr>
          <a:lstStyle/>
          <a:p>
            <a:endParaRPr lang="es-CO" dirty="0"/>
          </a:p>
        </p:txBody>
      </p:sp>
      <p:pic>
        <p:nvPicPr>
          <p:cNvPr id="21" name="Imagen 20">
            <a:extLst>
              <a:ext uri="{FF2B5EF4-FFF2-40B4-BE49-F238E27FC236}">
                <a16:creationId xmlns:a16="http://schemas.microsoft.com/office/drawing/2014/main" id="{3C7AB7D5-2ABD-4CBB-BEEC-6124EEEF438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170000"/>
                    </a14:imgEffect>
                  </a14:imgLayer>
                </a14:imgProps>
              </a:ext>
            </a:extLst>
          </a:blip>
          <a:srcRect r="82886" b="5893"/>
          <a:stretch/>
        </p:blipFill>
        <p:spPr>
          <a:xfrm>
            <a:off x="0" y="-37733"/>
            <a:ext cx="2534942" cy="6809390"/>
          </a:xfrm>
          <a:custGeom>
            <a:avLst/>
            <a:gdLst>
              <a:gd name="connsiteX0" fmla="*/ 0 w 2511896"/>
              <a:gd name="connsiteY0" fmla="*/ 0 h 6747484"/>
              <a:gd name="connsiteX1" fmla="*/ 2511896 w 2511896"/>
              <a:gd name="connsiteY1" fmla="*/ 0 h 6747484"/>
              <a:gd name="connsiteX2" fmla="*/ 2015710 w 2511896"/>
              <a:gd name="connsiteY2" fmla="*/ 1353229 h 6747484"/>
              <a:gd name="connsiteX3" fmla="*/ 0 w 2511896"/>
              <a:gd name="connsiteY3" fmla="*/ 6747484 h 6747484"/>
            </a:gdLst>
            <a:ahLst/>
            <a:cxnLst>
              <a:cxn ang="0">
                <a:pos x="connsiteX0" y="connsiteY0"/>
              </a:cxn>
              <a:cxn ang="0">
                <a:pos x="connsiteX1" y="connsiteY1"/>
              </a:cxn>
              <a:cxn ang="0">
                <a:pos x="connsiteX2" y="connsiteY2"/>
              </a:cxn>
              <a:cxn ang="0">
                <a:pos x="connsiteX3" y="connsiteY3"/>
              </a:cxn>
            </a:cxnLst>
            <a:rect l="l" t="t" r="r" b="b"/>
            <a:pathLst>
              <a:path w="2511896" h="6747484">
                <a:moveTo>
                  <a:pt x="0" y="0"/>
                </a:moveTo>
                <a:lnTo>
                  <a:pt x="2511896" y="0"/>
                </a:lnTo>
                <a:lnTo>
                  <a:pt x="2015710" y="1353229"/>
                </a:lnTo>
                <a:lnTo>
                  <a:pt x="0" y="6747484"/>
                </a:lnTo>
                <a:close/>
              </a:path>
            </a:pathLst>
          </a:custGeom>
        </p:spPr>
      </p:pic>
      <p:sp>
        <p:nvSpPr>
          <p:cNvPr id="8" name="CuadroTexto 7">
            <a:extLst>
              <a:ext uri="{FF2B5EF4-FFF2-40B4-BE49-F238E27FC236}">
                <a16:creationId xmlns:a16="http://schemas.microsoft.com/office/drawing/2014/main" id="{60A82A21-74C4-4211-A570-4D8E5F98D606}"/>
              </a:ext>
            </a:extLst>
          </p:cNvPr>
          <p:cNvSpPr txBox="1"/>
          <p:nvPr/>
        </p:nvSpPr>
        <p:spPr>
          <a:xfrm>
            <a:off x="10974119" y="6578942"/>
            <a:ext cx="2000250" cy="369332"/>
          </a:xfrm>
          <a:prstGeom prst="rect">
            <a:avLst/>
          </a:prstGeom>
          <a:noFill/>
        </p:spPr>
        <p:txBody>
          <a:bodyPr wrap="square" rtlCol="0">
            <a:spAutoFit/>
          </a:bodyPr>
          <a:lstStyle/>
          <a:p>
            <a:r>
              <a:rPr lang="es-MX" dirty="0">
                <a:solidFill>
                  <a:schemeClr val="bg1"/>
                </a:solidFill>
              </a:rPr>
              <a:t>10/11/2023</a:t>
            </a:r>
            <a:endParaRPr lang="es-CO" dirty="0">
              <a:solidFill>
                <a:schemeClr val="bg1"/>
              </a:solidFill>
            </a:endParaRPr>
          </a:p>
        </p:txBody>
      </p:sp>
    </p:spTree>
    <p:extLst>
      <p:ext uri="{BB962C8B-B14F-4D97-AF65-F5344CB8AC3E}">
        <p14:creationId xmlns:p14="http://schemas.microsoft.com/office/powerpoint/2010/main" val="3749786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40000">
              <a:schemeClr val="accent1">
                <a:lumMod val="75000"/>
              </a:schemeClr>
            </a:gs>
            <a:gs pos="77000">
              <a:schemeClr val="accent1">
                <a:lumMod val="60000"/>
                <a:lumOff val="40000"/>
              </a:schemeClr>
            </a:gs>
            <a:gs pos="98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463225-5972-42BF-894B-8ABB3415A3BD}"/>
              </a:ext>
            </a:extLst>
          </p:cNvPr>
          <p:cNvSpPr/>
          <p:nvPr/>
        </p:nvSpPr>
        <p:spPr>
          <a:xfrm>
            <a:off x="0" y="4752592"/>
            <a:ext cx="12192000" cy="1030514"/>
          </a:xfrm>
          <a:prstGeom prst="rect">
            <a:avLst/>
          </a:prstGeom>
          <a:gradFill>
            <a:gsLst>
              <a:gs pos="0">
                <a:schemeClr val="accent1">
                  <a:lumMod val="50000"/>
                </a:schemeClr>
              </a:gs>
              <a:gs pos="50000">
                <a:schemeClr val="accent1">
                  <a:lumMod val="75000"/>
                </a:schemeClr>
              </a:gs>
              <a:gs pos="100000">
                <a:schemeClr val="accent1">
                  <a:lumMod val="40000"/>
                  <a:lumOff val="60000"/>
                </a:schemeClr>
              </a:gs>
            </a:gsLs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2331B7DC-C339-4884-A965-CEF837CEF4A8}"/>
              </a:ext>
            </a:extLst>
          </p:cNvPr>
          <p:cNvSpPr/>
          <p:nvPr/>
        </p:nvSpPr>
        <p:spPr>
          <a:xfrm>
            <a:off x="6317118" y="0"/>
            <a:ext cx="1612942" cy="1015663"/>
          </a:xfrm>
          <a:prstGeom prst="rect">
            <a:avLst/>
          </a:prstGeom>
          <a:noFill/>
        </p:spPr>
        <p:txBody>
          <a:bodyPr wrap="none" lIns="91440" tIns="45720" rIns="91440" bIns="45720">
            <a:spAutoFit/>
          </a:bodyPr>
          <a:lstStyle/>
          <a:p>
            <a:pPr algn="ctr"/>
            <a:r>
              <a:rPr lang="es-ES" sz="6000" b="1" i="1" cap="none" spc="0" dirty="0">
                <a:ln w="0"/>
                <a:solidFill>
                  <a:schemeClr val="bg1"/>
                </a:solidFill>
                <a:latin typeface="Bahnschrift Light SemiCondensed" panose="020B0502040204020203" pitchFamily="34" charset="0"/>
              </a:rPr>
              <a:t>Hora</a:t>
            </a:r>
            <a:endParaRPr lang="es-ES" sz="5400" b="1" i="1" cap="none" spc="0" dirty="0">
              <a:ln w="0"/>
              <a:solidFill>
                <a:schemeClr val="bg1"/>
              </a:solidFill>
              <a:latin typeface="Bahnschrift Light SemiCondensed" panose="020B0502040204020203" pitchFamily="34" charset="0"/>
            </a:endParaRPr>
          </a:p>
        </p:txBody>
      </p:sp>
      <p:pic>
        <p:nvPicPr>
          <p:cNvPr id="9" name="Imagen 8">
            <a:extLst>
              <a:ext uri="{FF2B5EF4-FFF2-40B4-BE49-F238E27FC236}">
                <a16:creationId xmlns:a16="http://schemas.microsoft.com/office/drawing/2014/main" id="{0F211F94-482D-4DE8-BC82-C71EBB92B40D}"/>
              </a:ext>
            </a:extLst>
          </p:cNvPr>
          <p:cNvPicPr>
            <a:picLocks noChangeAspect="1"/>
          </p:cNvPicPr>
          <p:nvPr/>
        </p:nvPicPr>
        <p:blipFill>
          <a:blip r:embed="rId2">
            <a:extLst>
              <a:ext uri="{BEBA8EAE-BF5A-486C-A8C5-ECC9F3942E4B}">
                <a14:imgProps xmlns:a14="http://schemas.microsoft.com/office/drawing/2010/main">
                  <a14:imgLayer r:embed="rId3">
                    <a14:imgEffect>
                      <a14:saturation sat="57000"/>
                    </a14:imgEffect>
                    <a14:imgEffect>
                      <a14:brightnessContrast bright="25000"/>
                    </a14:imgEffect>
                  </a14:imgLayer>
                </a14:imgProps>
              </a:ext>
            </a:extLst>
          </a:blip>
          <a:stretch>
            <a:fillRect/>
          </a:stretch>
        </p:blipFill>
        <p:spPr>
          <a:xfrm>
            <a:off x="557837" y="838077"/>
            <a:ext cx="3130237" cy="3130237"/>
          </a:xfrm>
          <a:prstGeom prst="rect">
            <a:avLst/>
          </a:prstGeom>
        </p:spPr>
      </p:pic>
      <p:pic>
        <p:nvPicPr>
          <p:cNvPr id="13" name="Imagen 12">
            <a:extLst>
              <a:ext uri="{FF2B5EF4-FFF2-40B4-BE49-F238E27FC236}">
                <a16:creationId xmlns:a16="http://schemas.microsoft.com/office/drawing/2014/main" id="{38B6EAEE-82D6-4705-AF9B-F8C91D630440}"/>
              </a:ext>
            </a:extLst>
          </p:cNvPr>
          <p:cNvPicPr>
            <a:picLocks noChangeAspect="1"/>
          </p:cNvPicPr>
          <p:nvPr/>
        </p:nvPicPr>
        <p:blipFill>
          <a:blip r:embed="rId4">
            <a:extLst>
              <a:ext uri="{BEBA8EAE-BF5A-486C-A8C5-ECC9F3942E4B}">
                <a14:imgProps xmlns:a14="http://schemas.microsoft.com/office/drawing/2010/main">
                  <a14:imgLayer r:embed="rId5">
                    <a14:imgEffect>
                      <a14:saturation sat="7000"/>
                    </a14:imgEffect>
                  </a14:imgLayer>
                </a14:imgProps>
              </a:ext>
            </a:extLst>
          </a:blip>
          <a:stretch>
            <a:fillRect/>
          </a:stretch>
        </p:blipFill>
        <p:spPr>
          <a:xfrm>
            <a:off x="8315709" y="4773425"/>
            <a:ext cx="1081167" cy="1078199"/>
          </a:xfrm>
          <a:prstGeom prst="rect">
            <a:avLst/>
          </a:prstGeom>
        </p:spPr>
      </p:pic>
      <p:pic>
        <p:nvPicPr>
          <p:cNvPr id="11" name="Imagen 10">
            <a:extLst>
              <a:ext uri="{FF2B5EF4-FFF2-40B4-BE49-F238E27FC236}">
                <a16:creationId xmlns:a16="http://schemas.microsoft.com/office/drawing/2014/main" id="{60F1B969-9838-406E-A95F-7400F8C4DC3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2000"/>
                    </a14:imgEffect>
                  </a14:imgLayer>
                </a14:imgProps>
              </a:ext>
            </a:extLst>
          </a:blip>
          <a:srcRect l="7328" t="19552" r="7822" b="21228"/>
          <a:stretch/>
        </p:blipFill>
        <p:spPr>
          <a:xfrm>
            <a:off x="2586842" y="4772974"/>
            <a:ext cx="1081166" cy="1030514"/>
          </a:xfrm>
          <a:prstGeom prst="rect">
            <a:avLst/>
          </a:prstGeom>
        </p:spPr>
      </p:pic>
      <p:pic>
        <p:nvPicPr>
          <p:cNvPr id="12" name="Imagen 11">
            <a:extLst>
              <a:ext uri="{FF2B5EF4-FFF2-40B4-BE49-F238E27FC236}">
                <a16:creationId xmlns:a16="http://schemas.microsoft.com/office/drawing/2014/main" id="{D3A13C88-40B3-487C-BE53-A516FAC93492}"/>
              </a:ext>
            </a:extLst>
          </p:cNvPr>
          <p:cNvPicPr>
            <a:picLocks noChangeAspect="1"/>
          </p:cNvPicPr>
          <p:nvPr/>
        </p:nvPicPr>
        <p:blipFill>
          <a:blip r:embed="rId8">
            <a:extLst>
              <a:ext uri="{BEBA8EAE-BF5A-486C-A8C5-ECC9F3942E4B}">
                <a14:imgProps xmlns:a14="http://schemas.microsoft.com/office/drawing/2010/main">
                  <a14:imgLayer r:embed="rId9">
                    <a14:imgEffect>
                      <a14:saturation sat="43000"/>
                    </a14:imgEffect>
                  </a14:imgLayer>
                </a14:imgProps>
              </a:ext>
            </a:extLst>
          </a:blip>
          <a:stretch>
            <a:fillRect/>
          </a:stretch>
        </p:blipFill>
        <p:spPr>
          <a:xfrm>
            <a:off x="9776064" y="4741065"/>
            <a:ext cx="1033351" cy="1035115"/>
          </a:xfrm>
          <a:prstGeom prst="rect">
            <a:avLst/>
          </a:prstGeom>
        </p:spPr>
      </p:pic>
      <p:pic>
        <p:nvPicPr>
          <p:cNvPr id="14" name="Imagen 13">
            <a:extLst>
              <a:ext uri="{FF2B5EF4-FFF2-40B4-BE49-F238E27FC236}">
                <a16:creationId xmlns:a16="http://schemas.microsoft.com/office/drawing/2014/main" id="{41CAED9C-A673-4609-89D2-FDEF35ED9349}"/>
              </a:ext>
            </a:extLst>
          </p:cNvPr>
          <p:cNvPicPr>
            <a:picLocks noChangeAspect="1"/>
          </p:cNvPicPr>
          <p:nvPr/>
        </p:nvPicPr>
        <p:blipFill>
          <a:blip r:embed="rId10">
            <a:extLst>
              <a:ext uri="{BEBA8EAE-BF5A-486C-A8C5-ECC9F3942E4B}">
                <a14:imgProps xmlns:a14="http://schemas.microsoft.com/office/drawing/2010/main">
                  <a14:imgLayer r:embed="rId11">
                    <a14:imgEffect>
                      <a14:saturation sat="7000"/>
                    </a14:imgEffect>
                  </a14:imgLayer>
                </a14:imgProps>
              </a:ext>
            </a:extLst>
          </a:blip>
          <a:stretch>
            <a:fillRect/>
          </a:stretch>
        </p:blipFill>
        <p:spPr>
          <a:xfrm>
            <a:off x="11171685" y="4753399"/>
            <a:ext cx="1033351" cy="1030514"/>
          </a:xfrm>
          <a:prstGeom prst="rect">
            <a:avLst/>
          </a:prstGeom>
        </p:spPr>
      </p:pic>
      <p:pic>
        <p:nvPicPr>
          <p:cNvPr id="15" name="Imagen 14">
            <a:extLst>
              <a:ext uri="{FF2B5EF4-FFF2-40B4-BE49-F238E27FC236}">
                <a16:creationId xmlns:a16="http://schemas.microsoft.com/office/drawing/2014/main" id="{CCBAAB0E-E12C-4F7B-AD35-014FEE21EA83}"/>
              </a:ext>
            </a:extLst>
          </p:cNvPr>
          <p:cNvPicPr>
            <a:picLocks noChangeAspect="1"/>
          </p:cNvPicPr>
          <p:nvPr/>
        </p:nvPicPr>
        <p:blipFill>
          <a:blip r:embed="rId12">
            <a:extLst>
              <a:ext uri="{BEBA8EAE-BF5A-486C-A8C5-ECC9F3942E4B}">
                <a14:imgProps xmlns:a14="http://schemas.microsoft.com/office/drawing/2010/main">
                  <a14:imgLayer r:embed="rId13">
                    <a14:imgEffect>
                      <a14:saturation sat="28000"/>
                    </a14:imgEffect>
                  </a14:imgLayer>
                </a14:imgProps>
              </a:ext>
            </a:extLst>
          </a:blip>
          <a:stretch>
            <a:fillRect/>
          </a:stretch>
        </p:blipFill>
        <p:spPr>
          <a:xfrm>
            <a:off x="4047196" y="4743208"/>
            <a:ext cx="1033351" cy="1049580"/>
          </a:xfrm>
          <a:prstGeom prst="rect">
            <a:avLst/>
          </a:prstGeom>
        </p:spPr>
      </p:pic>
      <p:pic>
        <p:nvPicPr>
          <p:cNvPr id="17" name="Imagen 16">
            <a:extLst>
              <a:ext uri="{FF2B5EF4-FFF2-40B4-BE49-F238E27FC236}">
                <a16:creationId xmlns:a16="http://schemas.microsoft.com/office/drawing/2014/main" id="{0252E71C-03C5-4969-8AD1-BECDF6E6D4A9}"/>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5459735" y="4731437"/>
            <a:ext cx="1025494" cy="1030514"/>
          </a:xfrm>
          <a:prstGeom prst="rect">
            <a:avLst/>
          </a:prstGeom>
        </p:spPr>
      </p:pic>
      <p:pic>
        <p:nvPicPr>
          <p:cNvPr id="18" name="Imagen 17">
            <a:extLst>
              <a:ext uri="{FF2B5EF4-FFF2-40B4-BE49-F238E27FC236}">
                <a16:creationId xmlns:a16="http://schemas.microsoft.com/office/drawing/2014/main" id="{F806F6A7-E387-46C0-BA1A-E42B35CDA0CD}"/>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6863532" y="4742910"/>
            <a:ext cx="1072990" cy="1035188"/>
          </a:xfrm>
          <a:prstGeom prst="rect">
            <a:avLst/>
          </a:prstGeom>
        </p:spPr>
      </p:pic>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B968E81F-90C7-4F21-9130-F5756591E1C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4749A88-C85C-4659-AA5C-3404A103CB6A}"/>
              </a:ext>
            </a:extLst>
          </p:cNvPr>
          <p:cNvSpPr txBox="1"/>
          <p:nvPr/>
        </p:nvSpPr>
        <p:spPr>
          <a:xfrm>
            <a:off x="4358715" y="1164803"/>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 La hora del día influye significativamente en el flujo de pasajeros y el tráfico en las carreteras</a:t>
            </a:r>
            <a:endParaRPr lang="es-CO" sz="2400" dirty="0">
              <a:solidFill>
                <a:schemeClr val="bg1"/>
              </a:solidFill>
              <a:latin typeface="Agency FB" panose="020B0503020202020204" pitchFamily="34" charset="0"/>
            </a:endParaRPr>
          </a:p>
        </p:txBody>
      </p:sp>
      <p:sp>
        <p:nvSpPr>
          <p:cNvPr id="20" name="Triángulo isósceles 19">
            <a:extLst>
              <a:ext uri="{FF2B5EF4-FFF2-40B4-BE49-F238E27FC236}">
                <a16:creationId xmlns:a16="http://schemas.microsoft.com/office/drawing/2014/main" id="{DF83401D-DAF0-4D1D-A8FE-C458CDF046B4}"/>
              </a:ext>
            </a:extLst>
          </p:cNvPr>
          <p:cNvSpPr/>
          <p:nvPr/>
        </p:nvSpPr>
        <p:spPr>
          <a:xfrm rot="5400000">
            <a:off x="4193646" y="1332887"/>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29955874-925C-46F1-B1D7-F1088C718821}"/>
              </a:ext>
            </a:extLst>
          </p:cNvPr>
          <p:cNvSpPr txBox="1"/>
          <p:nvPr/>
        </p:nvSpPr>
        <p:spPr>
          <a:xfrm>
            <a:off x="4393947" y="2188401"/>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Las horas pico pueden experimentar congestión, mientras que las horas fuera de pico pueden tener un tráfico más fluido</a:t>
            </a:r>
            <a:endParaRPr lang="es-CO" sz="2400" dirty="0">
              <a:solidFill>
                <a:schemeClr val="bg1"/>
              </a:solidFill>
              <a:latin typeface="Agency FB" panose="020B0503020202020204" pitchFamily="34" charset="0"/>
            </a:endParaRPr>
          </a:p>
        </p:txBody>
      </p:sp>
      <p:sp>
        <p:nvSpPr>
          <p:cNvPr id="23" name="Triángulo isósceles 22">
            <a:extLst>
              <a:ext uri="{FF2B5EF4-FFF2-40B4-BE49-F238E27FC236}">
                <a16:creationId xmlns:a16="http://schemas.microsoft.com/office/drawing/2014/main" id="{8F14C2FD-249F-4761-B61E-13CC47953338}"/>
              </a:ext>
            </a:extLst>
          </p:cNvPr>
          <p:cNvSpPr/>
          <p:nvPr/>
        </p:nvSpPr>
        <p:spPr>
          <a:xfrm rot="5400000">
            <a:off x="4193646" y="2371781"/>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9F9AC9E6-A587-4595-BFCD-5C6D72C46EC3}"/>
              </a:ext>
            </a:extLst>
          </p:cNvPr>
          <p:cNvSpPr txBox="1"/>
          <p:nvPr/>
        </p:nvSpPr>
        <p:spPr>
          <a:xfrm>
            <a:off x="4393947" y="3071398"/>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Analizar las variaciones por hora es crucial para optimizar los horarios de los servicios de transporte público.</a:t>
            </a:r>
            <a:endParaRPr lang="es-CO" sz="2400" dirty="0">
              <a:solidFill>
                <a:schemeClr val="bg1"/>
              </a:solidFill>
              <a:latin typeface="Agency FB" panose="020B0503020202020204" pitchFamily="34" charset="0"/>
            </a:endParaRPr>
          </a:p>
        </p:txBody>
      </p:sp>
      <p:sp>
        <p:nvSpPr>
          <p:cNvPr id="25" name="Triángulo isósceles 24">
            <a:extLst>
              <a:ext uri="{FF2B5EF4-FFF2-40B4-BE49-F238E27FC236}">
                <a16:creationId xmlns:a16="http://schemas.microsoft.com/office/drawing/2014/main" id="{F5C10633-DCBF-40CE-A92E-E37579848CE8}"/>
              </a:ext>
            </a:extLst>
          </p:cNvPr>
          <p:cNvSpPr/>
          <p:nvPr/>
        </p:nvSpPr>
        <p:spPr>
          <a:xfrm rot="5400000">
            <a:off x="4193646" y="3213236"/>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pic>
        <p:nvPicPr>
          <p:cNvPr id="3" name="Imagen 2">
            <a:extLst>
              <a:ext uri="{FF2B5EF4-FFF2-40B4-BE49-F238E27FC236}">
                <a16:creationId xmlns:a16="http://schemas.microsoft.com/office/drawing/2014/main" id="{7D7EDEFF-9EB8-442D-81D9-06CAF4C8B1D5}"/>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Lst>
          </a:blip>
          <a:stretch>
            <a:fillRect/>
          </a:stretch>
        </p:blipFill>
        <p:spPr>
          <a:xfrm>
            <a:off x="128830" y="4758108"/>
            <a:ext cx="1025494" cy="1035189"/>
          </a:xfrm>
          <a:prstGeom prst="rect">
            <a:avLst/>
          </a:prstGeom>
        </p:spPr>
      </p:pic>
    </p:spTree>
    <p:extLst>
      <p:ext uri="{BB962C8B-B14F-4D97-AF65-F5344CB8AC3E}">
        <p14:creationId xmlns:p14="http://schemas.microsoft.com/office/powerpoint/2010/main" val="2768497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40000">
              <a:schemeClr val="accent1">
                <a:lumMod val="75000"/>
              </a:schemeClr>
            </a:gs>
            <a:gs pos="77000">
              <a:schemeClr val="accent1">
                <a:lumMod val="60000"/>
                <a:lumOff val="40000"/>
              </a:schemeClr>
            </a:gs>
            <a:gs pos="98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463225-5972-42BF-894B-8ABB3415A3BD}"/>
              </a:ext>
            </a:extLst>
          </p:cNvPr>
          <p:cNvSpPr/>
          <p:nvPr/>
        </p:nvSpPr>
        <p:spPr>
          <a:xfrm>
            <a:off x="0" y="4752592"/>
            <a:ext cx="12192000" cy="1030514"/>
          </a:xfrm>
          <a:prstGeom prst="rect">
            <a:avLst/>
          </a:prstGeom>
          <a:gradFill>
            <a:gsLst>
              <a:gs pos="0">
                <a:schemeClr val="accent1">
                  <a:lumMod val="50000"/>
                </a:schemeClr>
              </a:gs>
              <a:gs pos="50000">
                <a:schemeClr val="accent1">
                  <a:lumMod val="75000"/>
                </a:schemeClr>
              </a:gs>
              <a:gs pos="100000">
                <a:schemeClr val="accent1">
                  <a:lumMod val="40000"/>
                  <a:lumOff val="60000"/>
                </a:schemeClr>
              </a:gs>
            </a:gsLs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2331B7DC-C339-4884-A965-CEF837CEF4A8}"/>
              </a:ext>
            </a:extLst>
          </p:cNvPr>
          <p:cNvSpPr/>
          <p:nvPr/>
        </p:nvSpPr>
        <p:spPr>
          <a:xfrm>
            <a:off x="6554362" y="0"/>
            <a:ext cx="1138453" cy="1015663"/>
          </a:xfrm>
          <a:prstGeom prst="rect">
            <a:avLst/>
          </a:prstGeom>
          <a:noFill/>
        </p:spPr>
        <p:txBody>
          <a:bodyPr wrap="none" lIns="91440" tIns="45720" rIns="91440" bIns="45720">
            <a:spAutoFit/>
          </a:bodyPr>
          <a:lstStyle/>
          <a:p>
            <a:pPr algn="ctr"/>
            <a:r>
              <a:rPr lang="es-ES" sz="6000" b="1" i="1" cap="none" spc="0" dirty="0">
                <a:ln w="0"/>
                <a:solidFill>
                  <a:schemeClr val="bg1"/>
                </a:solidFill>
                <a:latin typeface="Bahnschrift Light SemiCondensed" panose="020B0502040204020203" pitchFamily="34" charset="0"/>
              </a:rPr>
              <a:t>Dia</a:t>
            </a:r>
            <a:endParaRPr lang="es-ES" sz="5400" b="1" i="1" cap="none" spc="0" dirty="0">
              <a:ln w="0"/>
              <a:solidFill>
                <a:schemeClr val="bg1"/>
              </a:solidFill>
              <a:latin typeface="Bahnschrift Light SemiCondensed" panose="020B0502040204020203" pitchFamily="34" charset="0"/>
            </a:endParaRPr>
          </a:p>
        </p:txBody>
      </p:sp>
      <p:pic>
        <p:nvPicPr>
          <p:cNvPr id="9" name="Imagen 8">
            <a:extLst>
              <a:ext uri="{FF2B5EF4-FFF2-40B4-BE49-F238E27FC236}">
                <a16:creationId xmlns:a16="http://schemas.microsoft.com/office/drawing/2014/main" id="{0F211F94-482D-4DE8-BC82-C71EBB92B40D}"/>
              </a:ext>
            </a:extLst>
          </p:cNvPr>
          <p:cNvPicPr>
            <a:picLocks noChangeAspect="1"/>
          </p:cNvPicPr>
          <p:nvPr/>
        </p:nvPicPr>
        <p:blipFill>
          <a:blip r:embed="rId2">
            <a:extLst>
              <a:ext uri="{BEBA8EAE-BF5A-486C-A8C5-ECC9F3942E4B}">
                <a14:imgProps xmlns:a14="http://schemas.microsoft.com/office/drawing/2010/main">
                  <a14:imgLayer r:embed="rId3">
                    <a14:imgEffect>
                      <a14:saturation sat="57000"/>
                    </a14:imgEffect>
                    <a14:imgEffect>
                      <a14:brightnessContrast bright="25000"/>
                    </a14:imgEffect>
                  </a14:imgLayer>
                </a14:imgProps>
              </a:ext>
            </a:extLst>
          </a:blip>
          <a:stretch>
            <a:fillRect/>
          </a:stretch>
        </p:blipFill>
        <p:spPr>
          <a:xfrm>
            <a:off x="1477207" y="4752593"/>
            <a:ext cx="1100991" cy="1030514"/>
          </a:xfrm>
          <a:prstGeom prst="rect">
            <a:avLst/>
          </a:prstGeom>
        </p:spPr>
      </p:pic>
      <p:pic>
        <p:nvPicPr>
          <p:cNvPr id="13" name="Imagen 12">
            <a:extLst>
              <a:ext uri="{FF2B5EF4-FFF2-40B4-BE49-F238E27FC236}">
                <a16:creationId xmlns:a16="http://schemas.microsoft.com/office/drawing/2014/main" id="{38B6EAEE-82D6-4705-AF9B-F8C91D630440}"/>
              </a:ext>
            </a:extLst>
          </p:cNvPr>
          <p:cNvPicPr>
            <a:picLocks noChangeAspect="1"/>
          </p:cNvPicPr>
          <p:nvPr/>
        </p:nvPicPr>
        <p:blipFill>
          <a:blip r:embed="rId4">
            <a:extLst>
              <a:ext uri="{BEBA8EAE-BF5A-486C-A8C5-ECC9F3942E4B}">
                <a14:imgProps xmlns:a14="http://schemas.microsoft.com/office/drawing/2010/main">
                  <a14:imgLayer r:embed="rId5">
                    <a14:imgEffect>
                      <a14:saturation sat="7000"/>
                    </a14:imgEffect>
                  </a14:imgLayer>
                </a14:imgProps>
              </a:ext>
            </a:extLst>
          </a:blip>
          <a:stretch>
            <a:fillRect/>
          </a:stretch>
        </p:blipFill>
        <p:spPr>
          <a:xfrm>
            <a:off x="8315709" y="4752592"/>
            <a:ext cx="1081167" cy="1078199"/>
          </a:xfrm>
          <a:prstGeom prst="rect">
            <a:avLst/>
          </a:prstGeom>
        </p:spPr>
      </p:pic>
      <p:pic>
        <p:nvPicPr>
          <p:cNvPr id="11" name="Imagen 10">
            <a:extLst>
              <a:ext uri="{FF2B5EF4-FFF2-40B4-BE49-F238E27FC236}">
                <a16:creationId xmlns:a16="http://schemas.microsoft.com/office/drawing/2014/main" id="{60F1B969-9838-406E-A95F-7400F8C4DC3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Lst>
          </a:blip>
          <a:srcRect l="7328" t="19552" r="7822" b="21228"/>
          <a:stretch/>
        </p:blipFill>
        <p:spPr>
          <a:xfrm>
            <a:off x="578549" y="799714"/>
            <a:ext cx="3236744" cy="3085104"/>
          </a:xfrm>
          <a:prstGeom prst="rect">
            <a:avLst/>
          </a:prstGeom>
        </p:spPr>
      </p:pic>
      <p:pic>
        <p:nvPicPr>
          <p:cNvPr id="12" name="Imagen 11">
            <a:extLst>
              <a:ext uri="{FF2B5EF4-FFF2-40B4-BE49-F238E27FC236}">
                <a16:creationId xmlns:a16="http://schemas.microsoft.com/office/drawing/2014/main" id="{D3A13C88-40B3-487C-BE53-A516FAC93492}"/>
              </a:ext>
            </a:extLst>
          </p:cNvPr>
          <p:cNvPicPr>
            <a:picLocks noChangeAspect="1"/>
          </p:cNvPicPr>
          <p:nvPr/>
        </p:nvPicPr>
        <p:blipFill>
          <a:blip r:embed="rId8">
            <a:extLst>
              <a:ext uri="{BEBA8EAE-BF5A-486C-A8C5-ECC9F3942E4B}">
                <a14:imgProps xmlns:a14="http://schemas.microsoft.com/office/drawing/2010/main">
                  <a14:imgLayer r:embed="rId9">
                    <a14:imgEffect>
                      <a14:saturation sat="43000"/>
                    </a14:imgEffect>
                  </a14:imgLayer>
                </a14:imgProps>
              </a:ext>
            </a:extLst>
          </a:blip>
          <a:stretch>
            <a:fillRect/>
          </a:stretch>
        </p:blipFill>
        <p:spPr>
          <a:xfrm>
            <a:off x="9776064" y="4741065"/>
            <a:ext cx="1033351" cy="1035115"/>
          </a:xfrm>
          <a:prstGeom prst="rect">
            <a:avLst/>
          </a:prstGeom>
        </p:spPr>
      </p:pic>
      <p:pic>
        <p:nvPicPr>
          <p:cNvPr id="14" name="Imagen 13">
            <a:extLst>
              <a:ext uri="{FF2B5EF4-FFF2-40B4-BE49-F238E27FC236}">
                <a16:creationId xmlns:a16="http://schemas.microsoft.com/office/drawing/2014/main" id="{41CAED9C-A673-4609-89D2-FDEF35ED9349}"/>
              </a:ext>
            </a:extLst>
          </p:cNvPr>
          <p:cNvPicPr>
            <a:picLocks noChangeAspect="1"/>
          </p:cNvPicPr>
          <p:nvPr/>
        </p:nvPicPr>
        <p:blipFill>
          <a:blip r:embed="rId10">
            <a:extLst>
              <a:ext uri="{BEBA8EAE-BF5A-486C-A8C5-ECC9F3942E4B}">
                <a14:imgProps xmlns:a14="http://schemas.microsoft.com/office/drawing/2010/main">
                  <a14:imgLayer r:embed="rId11">
                    <a14:imgEffect>
                      <a14:saturation sat="7000"/>
                    </a14:imgEffect>
                  </a14:imgLayer>
                </a14:imgProps>
              </a:ext>
            </a:extLst>
          </a:blip>
          <a:stretch>
            <a:fillRect/>
          </a:stretch>
        </p:blipFill>
        <p:spPr>
          <a:xfrm>
            <a:off x="11171685" y="4753399"/>
            <a:ext cx="1033351" cy="1030514"/>
          </a:xfrm>
          <a:prstGeom prst="rect">
            <a:avLst/>
          </a:prstGeom>
        </p:spPr>
      </p:pic>
      <p:pic>
        <p:nvPicPr>
          <p:cNvPr id="22" name="Imagen 21">
            <a:extLst>
              <a:ext uri="{FF2B5EF4-FFF2-40B4-BE49-F238E27FC236}">
                <a16:creationId xmlns:a16="http://schemas.microsoft.com/office/drawing/2014/main" id="{BF10C73E-E0CA-4C0B-A3A1-E514A7281669}"/>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44689" y="4741027"/>
            <a:ext cx="1025494" cy="1035189"/>
          </a:xfrm>
          <a:prstGeom prst="rect">
            <a:avLst/>
          </a:prstGeom>
        </p:spPr>
      </p:pic>
      <p:pic>
        <p:nvPicPr>
          <p:cNvPr id="15" name="Imagen 14">
            <a:extLst>
              <a:ext uri="{FF2B5EF4-FFF2-40B4-BE49-F238E27FC236}">
                <a16:creationId xmlns:a16="http://schemas.microsoft.com/office/drawing/2014/main" id="{CCBAAB0E-E12C-4F7B-AD35-014FEE21EA83}"/>
              </a:ext>
            </a:extLst>
          </p:cNvPr>
          <p:cNvPicPr>
            <a:picLocks noChangeAspect="1"/>
          </p:cNvPicPr>
          <p:nvPr/>
        </p:nvPicPr>
        <p:blipFill>
          <a:blip r:embed="rId14">
            <a:extLst>
              <a:ext uri="{BEBA8EAE-BF5A-486C-A8C5-ECC9F3942E4B}">
                <a14:imgProps xmlns:a14="http://schemas.microsoft.com/office/drawing/2010/main">
                  <a14:imgLayer r:embed="rId15">
                    <a14:imgEffect>
                      <a14:saturation sat="28000"/>
                    </a14:imgEffect>
                  </a14:imgLayer>
                </a14:imgProps>
              </a:ext>
            </a:extLst>
          </a:blip>
          <a:stretch>
            <a:fillRect/>
          </a:stretch>
        </p:blipFill>
        <p:spPr>
          <a:xfrm>
            <a:off x="4047196" y="4743208"/>
            <a:ext cx="1033351" cy="1049580"/>
          </a:xfrm>
          <a:prstGeom prst="rect">
            <a:avLst/>
          </a:prstGeom>
        </p:spPr>
      </p:pic>
      <p:pic>
        <p:nvPicPr>
          <p:cNvPr id="17" name="Imagen 16">
            <a:extLst>
              <a:ext uri="{FF2B5EF4-FFF2-40B4-BE49-F238E27FC236}">
                <a16:creationId xmlns:a16="http://schemas.microsoft.com/office/drawing/2014/main" id="{0252E71C-03C5-4969-8AD1-BECDF6E6D4A9}"/>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5459735" y="4731437"/>
            <a:ext cx="1025494" cy="1030514"/>
          </a:xfrm>
          <a:prstGeom prst="rect">
            <a:avLst/>
          </a:prstGeom>
        </p:spPr>
      </p:pic>
      <p:pic>
        <p:nvPicPr>
          <p:cNvPr id="18" name="Imagen 17">
            <a:extLst>
              <a:ext uri="{FF2B5EF4-FFF2-40B4-BE49-F238E27FC236}">
                <a16:creationId xmlns:a16="http://schemas.microsoft.com/office/drawing/2014/main" id="{F806F6A7-E387-46C0-BA1A-E42B35CDA0CD}"/>
              </a:ext>
            </a:extLst>
          </p:cNvPr>
          <p:cNvPicPr>
            <a:picLocks noChangeAspect="1"/>
          </p:cNvPicPr>
          <p:nvPr/>
        </p:nvPicPr>
        <p:blipFill>
          <a:blip r:embed="rId18">
            <a:extLst>
              <a:ext uri="{BEBA8EAE-BF5A-486C-A8C5-ECC9F3942E4B}">
                <a14:imgProps xmlns:a14="http://schemas.microsoft.com/office/drawing/2010/main">
                  <a14:imgLayer r:embed="rId19">
                    <a14:imgEffect>
                      <a14:saturation sat="0"/>
                    </a14:imgEffect>
                  </a14:imgLayer>
                </a14:imgProps>
              </a:ext>
            </a:extLst>
          </a:blip>
          <a:stretch>
            <a:fillRect/>
          </a:stretch>
        </p:blipFill>
        <p:spPr>
          <a:xfrm>
            <a:off x="6863532" y="4742910"/>
            <a:ext cx="1072990" cy="1035188"/>
          </a:xfrm>
          <a:prstGeom prst="rect">
            <a:avLst/>
          </a:prstGeom>
        </p:spPr>
      </p:pic>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B968E81F-90C7-4F21-9130-F5756591E1C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4749A88-C85C-4659-AA5C-3404A103CB6A}"/>
              </a:ext>
            </a:extLst>
          </p:cNvPr>
          <p:cNvSpPr txBox="1"/>
          <p:nvPr/>
        </p:nvSpPr>
        <p:spPr>
          <a:xfrm>
            <a:off x="4358715" y="1164803"/>
            <a:ext cx="7605264" cy="461665"/>
          </a:xfrm>
          <a:prstGeom prst="rect">
            <a:avLst/>
          </a:prstGeom>
          <a:noFill/>
        </p:spPr>
        <p:txBody>
          <a:bodyPr wrap="square" rtlCol="0">
            <a:spAutoFit/>
          </a:bodyPr>
          <a:lstStyle/>
          <a:p>
            <a:r>
              <a:rPr lang="es-MX" sz="2400" dirty="0">
                <a:solidFill>
                  <a:schemeClr val="bg1"/>
                </a:solidFill>
                <a:latin typeface="Agency FB" panose="020B0503020202020204" pitchFamily="34" charset="0"/>
              </a:rPr>
              <a:t>Los patrones de demanda pueden variar según el día de la semana</a:t>
            </a:r>
            <a:endParaRPr lang="es-CO" sz="2400" dirty="0">
              <a:solidFill>
                <a:schemeClr val="bg1"/>
              </a:solidFill>
              <a:latin typeface="Agency FB" panose="020B0503020202020204" pitchFamily="34" charset="0"/>
            </a:endParaRPr>
          </a:p>
        </p:txBody>
      </p:sp>
      <p:sp>
        <p:nvSpPr>
          <p:cNvPr id="20" name="Triángulo isósceles 19">
            <a:extLst>
              <a:ext uri="{FF2B5EF4-FFF2-40B4-BE49-F238E27FC236}">
                <a16:creationId xmlns:a16="http://schemas.microsoft.com/office/drawing/2014/main" id="{DF83401D-DAF0-4D1D-A8FE-C458CDF046B4}"/>
              </a:ext>
            </a:extLst>
          </p:cNvPr>
          <p:cNvSpPr/>
          <p:nvPr/>
        </p:nvSpPr>
        <p:spPr>
          <a:xfrm rot="5400000">
            <a:off x="4193646" y="1332887"/>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29955874-925C-46F1-B1D7-F1088C718821}"/>
              </a:ext>
            </a:extLst>
          </p:cNvPr>
          <p:cNvSpPr txBox="1"/>
          <p:nvPr/>
        </p:nvSpPr>
        <p:spPr>
          <a:xfrm>
            <a:off x="4355112" y="1896210"/>
            <a:ext cx="7605264" cy="1200329"/>
          </a:xfrm>
          <a:prstGeom prst="rect">
            <a:avLst/>
          </a:prstGeom>
          <a:noFill/>
        </p:spPr>
        <p:txBody>
          <a:bodyPr wrap="square" rtlCol="0">
            <a:spAutoFit/>
          </a:bodyPr>
          <a:lstStyle/>
          <a:p>
            <a:r>
              <a:rPr lang="es-MX" sz="2400" dirty="0">
                <a:solidFill>
                  <a:schemeClr val="bg1"/>
                </a:solidFill>
                <a:latin typeface="Agency FB" panose="020B0503020202020204" pitchFamily="34" charset="0"/>
              </a:rPr>
              <a:t>Comprender estas variaciones es esencial para ajustar los horarios y las frecuencias de los servicios de transporte público para satisfacer la demanda en diferentes días.</a:t>
            </a:r>
            <a:endParaRPr lang="es-CO" sz="2400" dirty="0">
              <a:solidFill>
                <a:schemeClr val="bg1"/>
              </a:solidFill>
              <a:latin typeface="Agency FB" panose="020B0503020202020204" pitchFamily="34" charset="0"/>
            </a:endParaRPr>
          </a:p>
        </p:txBody>
      </p:sp>
      <p:sp>
        <p:nvSpPr>
          <p:cNvPr id="23" name="Triángulo isósceles 22">
            <a:extLst>
              <a:ext uri="{FF2B5EF4-FFF2-40B4-BE49-F238E27FC236}">
                <a16:creationId xmlns:a16="http://schemas.microsoft.com/office/drawing/2014/main" id="{8F14C2FD-249F-4761-B61E-13CC47953338}"/>
              </a:ext>
            </a:extLst>
          </p:cNvPr>
          <p:cNvSpPr/>
          <p:nvPr/>
        </p:nvSpPr>
        <p:spPr>
          <a:xfrm rot="5400000">
            <a:off x="4193646" y="2073177"/>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813296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40000">
              <a:schemeClr val="accent1">
                <a:lumMod val="75000"/>
              </a:schemeClr>
            </a:gs>
            <a:gs pos="77000">
              <a:schemeClr val="accent1">
                <a:lumMod val="60000"/>
                <a:lumOff val="40000"/>
              </a:schemeClr>
            </a:gs>
            <a:gs pos="98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463225-5972-42BF-894B-8ABB3415A3BD}"/>
              </a:ext>
            </a:extLst>
          </p:cNvPr>
          <p:cNvSpPr/>
          <p:nvPr/>
        </p:nvSpPr>
        <p:spPr>
          <a:xfrm>
            <a:off x="0" y="4752592"/>
            <a:ext cx="12192000" cy="1030514"/>
          </a:xfrm>
          <a:prstGeom prst="rect">
            <a:avLst/>
          </a:prstGeom>
          <a:gradFill>
            <a:gsLst>
              <a:gs pos="0">
                <a:schemeClr val="accent1">
                  <a:lumMod val="50000"/>
                </a:schemeClr>
              </a:gs>
              <a:gs pos="50000">
                <a:schemeClr val="accent1">
                  <a:lumMod val="75000"/>
                </a:schemeClr>
              </a:gs>
              <a:gs pos="100000">
                <a:schemeClr val="accent1">
                  <a:lumMod val="40000"/>
                  <a:lumOff val="60000"/>
                </a:schemeClr>
              </a:gs>
            </a:gsLs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2331B7DC-C339-4884-A965-CEF837CEF4A8}"/>
              </a:ext>
            </a:extLst>
          </p:cNvPr>
          <p:cNvSpPr/>
          <p:nvPr/>
        </p:nvSpPr>
        <p:spPr>
          <a:xfrm>
            <a:off x="3772843" y="28416"/>
            <a:ext cx="7853432" cy="707886"/>
          </a:xfrm>
          <a:prstGeom prst="rect">
            <a:avLst/>
          </a:prstGeom>
          <a:noFill/>
        </p:spPr>
        <p:txBody>
          <a:bodyPr wrap="none" lIns="91440" tIns="45720" rIns="91440" bIns="45720">
            <a:spAutoFit/>
          </a:bodyPr>
          <a:lstStyle/>
          <a:p>
            <a:pPr algn="ctr"/>
            <a:r>
              <a:rPr lang="es-ES" sz="4000" b="1" i="1" cap="none" spc="0" dirty="0">
                <a:ln w="0"/>
                <a:solidFill>
                  <a:schemeClr val="bg1"/>
                </a:solidFill>
                <a:latin typeface="Bahnschrift Light SemiCondensed" panose="020B0502040204020203" pitchFamily="34" charset="0"/>
              </a:rPr>
              <a:t>Promedio Diario de Pasajeros por ruta</a:t>
            </a:r>
            <a:endParaRPr lang="es-ES" sz="3600" b="1" i="1" cap="none" spc="0" dirty="0">
              <a:ln w="0"/>
              <a:solidFill>
                <a:schemeClr val="bg1"/>
              </a:solidFill>
              <a:latin typeface="Bahnschrift Light SemiCondensed" panose="020B0502040204020203" pitchFamily="34" charset="0"/>
            </a:endParaRPr>
          </a:p>
        </p:txBody>
      </p:sp>
      <p:pic>
        <p:nvPicPr>
          <p:cNvPr id="9" name="Imagen 8">
            <a:extLst>
              <a:ext uri="{FF2B5EF4-FFF2-40B4-BE49-F238E27FC236}">
                <a16:creationId xmlns:a16="http://schemas.microsoft.com/office/drawing/2014/main" id="{0F211F94-482D-4DE8-BC82-C71EBB92B40D}"/>
              </a:ext>
            </a:extLst>
          </p:cNvPr>
          <p:cNvPicPr>
            <a:picLocks noChangeAspect="1"/>
          </p:cNvPicPr>
          <p:nvPr/>
        </p:nvPicPr>
        <p:blipFill>
          <a:blip r:embed="rId2">
            <a:extLst>
              <a:ext uri="{BEBA8EAE-BF5A-486C-A8C5-ECC9F3942E4B}">
                <a14:imgProps xmlns:a14="http://schemas.microsoft.com/office/drawing/2010/main">
                  <a14:imgLayer r:embed="rId3">
                    <a14:imgEffect>
                      <a14:saturation sat="57000"/>
                    </a14:imgEffect>
                    <a14:imgEffect>
                      <a14:brightnessContrast bright="25000"/>
                    </a14:imgEffect>
                  </a14:imgLayer>
                </a14:imgProps>
              </a:ext>
            </a:extLst>
          </a:blip>
          <a:stretch>
            <a:fillRect/>
          </a:stretch>
        </p:blipFill>
        <p:spPr>
          <a:xfrm>
            <a:off x="1477207" y="4752593"/>
            <a:ext cx="1100991" cy="1030514"/>
          </a:xfrm>
          <a:prstGeom prst="rect">
            <a:avLst/>
          </a:prstGeom>
        </p:spPr>
      </p:pic>
      <p:pic>
        <p:nvPicPr>
          <p:cNvPr id="13" name="Imagen 12">
            <a:extLst>
              <a:ext uri="{FF2B5EF4-FFF2-40B4-BE49-F238E27FC236}">
                <a16:creationId xmlns:a16="http://schemas.microsoft.com/office/drawing/2014/main" id="{38B6EAEE-82D6-4705-AF9B-F8C91D630440}"/>
              </a:ext>
            </a:extLst>
          </p:cNvPr>
          <p:cNvPicPr>
            <a:picLocks noChangeAspect="1"/>
          </p:cNvPicPr>
          <p:nvPr/>
        </p:nvPicPr>
        <p:blipFill>
          <a:blip r:embed="rId4">
            <a:extLst>
              <a:ext uri="{BEBA8EAE-BF5A-486C-A8C5-ECC9F3942E4B}">
                <a14:imgProps xmlns:a14="http://schemas.microsoft.com/office/drawing/2010/main">
                  <a14:imgLayer r:embed="rId5">
                    <a14:imgEffect>
                      <a14:saturation sat="7000"/>
                    </a14:imgEffect>
                  </a14:imgLayer>
                </a14:imgProps>
              </a:ext>
            </a:extLst>
          </a:blip>
          <a:stretch>
            <a:fillRect/>
          </a:stretch>
        </p:blipFill>
        <p:spPr>
          <a:xfrm>
            <a:off x="8315709" y="4752592"/>
            <a:ext cx="1081167" cy="1078199"/>
          </a:xfrm>
          <a:prstGeom prst="rect">
            <a:avLst/>
          </a:prstGeom>
        </p:spPr>
      </p:pic>
      <p:pic>
        <p:nvPicPr>
          <p:cNvPr id="11" name="Imagen 10">
            <a:extLst>
              <a:ext uri="{FF2B5EF4-FFF2-40B4-BE49-F238E27FC236}">
                <a16:creationId xmlns:a16="http://schemas.microsoft.com/office/drawing/2014/main" id="{60F1B969-9838-406E-A95F-7400F8C4DC3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7328" t="19552" r="7822" b="21228"/>
          <a:stretch/>
        </p:blipFill>
        <p:spPr>
          <a:xfrm>
            <a:off x="2956501" y="4752592"/>
            <a:ext cx="1050269" cy="1030514"/>
          </a:xfrm>
          <a:prstGeom prst="rect">
            <a:avLst/>
          </a:prstGeom>
        </p:spPr>
      </p:pic>
      <p:pic>
        <p:nvPicPr>
          <p:cNvPr id="12" name="Imagen 11">
            <a:extLst>
              <a:ext uri="{FF2B5EF4-FFF2-40B4-BE49-F238E27FC236}">
                <a16:creationId xmlns:a16="http://schemas.microsoft.com/office/drawing/2014/main" id="{D3A13C88-40B3-487C-BE53-A516FAC93492}"/>
              </a:ext>
            </a:extLst>
          </p:cNvPr>
          <p:cNvPicPr>
            <a:picLocks noChangeAspect="1"/>
          </p:cNvPicPr>
          <p:nvPr/>
        </p:nvPicPr>
        <p:blipFill>
          <a:blip r:embed="rId8">
            <a:extLst>
              <a:ext uri="{BEBA8EAE-BF5A-486C-A8C5-ECC9F3942E4B}">
                <a14:imgProps xmlns:a14="http://schemas.microsoft.com/office/drawing/2010/main">
                  <a14:imgLayer r:embed="rId9">
                    <a14:imgEffect>
                      <a14:saturation sat="43000"/>
                    </a14:imgEffect>
                  </a14:imgLayer>
                </a14:imgProps>
              </a:ext>
            </a:extLst>
          </a:blip>
          <a:stretch>
            <a:fillRect/>
          </a:stretch>
        </p:blipFill>
        <p:spPr>
          <a:xfrm>
            <a:off x="9776064" y="4741065"/>
            <a:ext cx="1033351" cy="1035115"/>
          </a:xfrm>
          <a:prstGeom prst="rect">
            <a:avLst/>
          </a:prstGeom>
        </p:spPr>
      </p:pic>
      <p:pic>
        <p:nvPicPr>
          <p:cNvPr id="14" name="Imagen 13">
            <a:extLst>
              <a:ext uri="{FF2B5EF4-FFF2-40B4-BE49-F238E27FC236}">
                <a16:creationId xmlns:a16="http://schemas.microsoft.com/office/drawing/2014/main" id="{41CAED9C-A673-4609-89D2-FDEF35ED9349}"/>
              </a:ext>
            </a:extLst>
          </p:cNvPr>
          <p:cNvPicPr>
            <a:picLocks noChangeAspect="1"/>
          </p:cNvPicPr>
          <p:nvPr/>
        </p:nvPicPr>
        <p:blipFill>
          <a:blip r:embed="rId10">
            <a:extLst>
              <a:ext uri="{BEBA8EAE-BF5A-486C-A8C5-ECC9F3942E4B}">
                <a14:imgProps xmlns:a14="http://schemas.microsoft.com/office/drawing/2010/main">
                  <a14:imgLayer r:embed="rId11">
                    <a14:imgEffect>
                      <a14:saturation sat="7000"/>
                    </a14:imgEffect>
                  </a14:imgLayer>
                </a14:imgProps>
              </a:ext>
            </a:extLst>
          </a:blip>
          <a:stretch>
            <a:fillRect/>
          </a:stretch>
        </p:blipFill>
        <p:spPr>
          <a:xfrm>
            <a:off x="11171685" y="4753399"/>
            <a:ext cx="1033351" cy="1030514"/>
          </a:xfrm>
          <a:prstGeom prst="rect">
            <a:avLst/>
          </a:prstGeom>
        </p:spPr>
      </p:pic>
      <p:pic>
        <p:nvPicPr>
          <p:cNvPr id="22" name="Imagen 21">
            <a:extLst>
              <a:ext uri="{FF2B5EF4-FFF2-40B4-BE49-F238E27FC236}">
                <a16:creationId xmlns:a16="http://schemas.microsoft.com/office/drawing/2014/main" id="{FA670E99-9545-4BC4-A280-6D4CEF0CF429}"/>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2525" y="4741065"/>
            <a:ext cx="1025494" cy="1035189"/>
          </a:xfrm>
          <a:prstGeom prst="rect">
            <a:avLst/>
          </a:prstGeom>
        </p:spPr>
      </p:pic>
      <p:pic>
        <p:nvPicPr>
          <p:cNvPr id="15" name="Imagen 14">
            <a:extLst>
              <a:ext uri="{FF2B5EF4-FFF2-40B4-BE49-F238E27FC236}">
                <a16:creationId xmlns:a16="http://schemas.microsoft.com/office/drawing/2014/main" id="{CCBAAB0E-E12C-4F7B-AD35-014FEE21EA83}"/>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5973"/>
                    </a14:imgEffect>
                    <a14:imgEffect>
                      <a14:saturation sat="164000"/>
                    </a14:imgEffect>
                  </a14:imgLayer>
                </a14:imgProps>
              </a:ext>
            </a:extLst>
          </a:blip>
          <a:stretch>
            <a:fillRect/>
          </a:stretch>
        </p:blipFill>
        <p:spPr>
          <a:xfrm>
            <a:off x="578549" y="800060"/>
            <a:ext cx="3194294" cy="3204246"/>
          </a:xfrm>
          <a:prstGeom prst="rect">
            <a:avLst/>
          </a:prstGeom>
        </p:spPr>
      </p:pic>
      <p:pic>
        <p:nvPicPr>
          <p:cNvPr id="17" name="Imagen 16">
            <a:extLst>
              <a:ext uri="{FF2B5EF4-FFF2-40B4-BE49-F238E27FC236}">
                <a16:creationId xmlns:a16="http://schemas.microsoft.com/office/drawing/2014/main" id="{0252E71C-03C5-4969-8AD1-BECDF6E6D4A9}"/>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5459735" y="4731437"/>
            <a:ext cx="1025494" cy="1030514"/>
          </a:xfrm>
          <a:prstGeom prst="rect">
            <a:avLst/>
          </a:prstGeom>
        </p:spPr>
      </p:pic>
      <p:pic>
        <p:nvPicPr>
          <p:cNvPr id="18" name="Imagen 17">
            <a:extLst>
              <a:ext uri="{FF2B5EF4-FFF2-40B4-BE49-F238E27FC236}">
                <a16:creationId xmlns:a16="http://schemas.microsoft.com/office/drawing/2014/main" id="{F806F6A7-E387-46C0-BA1A-E42B35CDA0CD}"/>
              </a:ext>
            </a:extLst>
          </p:cNvPr>
          <p:cNvPicPr>
            <a:picLocks noChangeAspect="1"/>
          </p:cNvPicPr>
          <p:nvPr/>
        </p:nvPicPr>
        <p:blipFill>
          <a:blip r:embed="rId18">
            <a:extLst>
              <a:ext uri="{BEBA8EAE-BF5A-486C-A8C5-ECC9F3942E4B}">
                <a14:imgProps xmlns:a14="http://schemas.microsoft.com/office/drawing/2010/main">
                  <a14:imgLayer r:embed="rId19">
                    <a14:imgEffect>
                      <a14:saturation sat="0"/>
                    </a14:imgEffect>
                  </a14:imgLayer>
                </a14:imgProps>
              </a:ext>
            </a:extLst>
          </a:blip>
          <a:stretch>
            <a:fillRect/>
          </a:stretch>
        </p:blipFill>
        <p:spPr>
          <a:xfrm>
            <a:off x="6863532" y="4742910"/>
            <a:ext cx="1072990" cy="1035188"/>
          </a:xfrm>
          <a:prstGeom prst="rect">
            <a:avLst/>
          </a:prstGeom>
        </p:spPr>
      </p:pic>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B968E81F-90C7-4F21-9130-F5756591E1C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4749A88-C85C-4659-AA5C-3404A103CB6A}"/>
              </a:ext>
            </a:extLst>
          </p:cNvPr>
          <p:cNvSpPr txBox="1"/>
          <p:nvPr/>
        </p:nvSpPr>
        <p:spPr>
          <a:xfrm>
            <a:off x="4564817" y="1246835"/>
            <a:ext cx="7605264" cy="461665"/>
          </a:xfrm>
          <a:prstGeom prst="rect">
            <a:avLst/>
          </a:prstGeom>
          <a:noFill/>
        </p:spPr>
        <p:txBody>
          <a:bodyPr wrap="square" rtlCol="0">
            <a:spAutoFit/>
          </a:bodyPr>
          <a:lstStyle/>
          <a:p>
            <a:r>
              <a:rPr lang="es-MX" sz="2400" dirty="0">
                <a:solidFill>
                  <a:schemeClr val="bg1"/>
                </a:solidFill>
                <a:latin typeface="Agency FB" panose="020B0503020202020204" pitchFamily="34" charset="0"/>
              </a:rPr>
              <a:t>Proporciona información sobre la ocupación de los vehículos y su demanda</a:t>
            </a:r>
            <a:endParaRPr lang="es-CO" sz="2400" dirty="0">
              <a:solidFill>
                <a:schemeClr val="bg1"/>
              </a:solidFill>
              <a:latin typeface="Agency FB" panose="020B0503020202020204" pitchFamily="34" charset="0"/>
            </a:endParaRPr>
          </a:p>
        </p:txBody>
      </p:sp>
      <p:sp>
        <p:nvSpPr>
          <p:cNvPr id="20" name="Triángulo isósceles 19">
            <a:extLst>
              <a:ext uri="{FF2B5EF4-FFF2-40B4-BE49-F238E27FC236}">
                <a16:creationId xmlns:a16="http://schemas.microsoft.com/office/drawing/2014/main" id="{DF83401D-DAF0-4D1D-A8FE-C458CDF046B4}"/>
              </a:ext>
            </a:extLst>
          </p:cNvPr>
          <p:cNvSpPr/>
          <p:nvPr/>
        </p:nvSpPr>
        <p:spPr>
          <a:xfrm rot="5400000">
            <a:off x="4309468" y="1447239"/>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29955874-925C-46F1-B1D7-F1088C718821}"/>
              </a:ext>
            </a:extLst>
          </p:cNvPr>
          <p:cNvSpPr txBox="1"/>
          <p:nvPr/>
        </p:nvSpPr>
        <p:spPr>
          <a:xfrm>
            <a:off x="4524759" y="1823784"/>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 Ayuda a determinar si se necesitan ajustes en el numero de vehículos disponibles por ruta.</a:t>
            </a:r>
            <a:endParaRPr lang="es-CO" sz="2400" dirty="0">
              <a:solidFill>
                <a:schemeClr val="bg1"/>
              </a:solidFill>
              <a:latin typeface="Agency FB" panose="020B0503020202020204" pitchFamily="34" charset="0"/>
            </a:endParaRPr>
          </a:p>
        </p:txBody>
      </p:sp>
      <p:sp>
        <p:nvSpPr>
          <p:cNvPr id="23" name="Triángulo isósceles 22">
            <a:extLst>
              <a:ext uri="{FF2B5EF4-FFF2-40B4-BE49-F238E27FC236}">
                <a16:creationId xmlns:a16="http://schemas.microsoft.com/office/drawing/2014/main" id="{8F14C2FD-249F-4761-B61E-13CC47953338}"/>
              </a:ext>
            </a:extLst>
          </p:cNvPr>
          <p:cNvSpPr/>
          <p:nvPr/>
        </p:nvSpPr>
        <p:spPr>
          <a:xfrm rot="5400000">
            <a:off x="4309468" y="2036370"/>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72405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40000">
              <a:schemeClr val="accent1">
                <a:lumMod val="75000"/>
              </a:schemeClr>
            </a:gs>
            <a:gs pos="77000">
              <a:schemeClr val="accent1">
                <a:lumMod val="60000"/>
                <a:lumOff val="40000"/>
              </a:schemeClr>
            </a:gs>
            <a:gs pos="98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463225-5972-42BF-894B-8ABB3415A3BD}"/>
              </a:ext>
            </a:extLst>
          </p:cNvPr>
          <p:cNvSpPr/>
          <p:nvPr/>
        </p:nvSpPr>
        <p:spPr>
          <a:xfrm>
            <a:off x="0" y="4752592"/>
            <a:ext cx="12192000" cy="1030514"/>
          </a:xfrm>
          <a:prstGeom prst="rect">
            <a:avLst/>
          </a:prstGeom>
          <a:gradFill>
            <a:gsLst>
              <a:gs pos="0">
                <a:schemeClr val="accent1">
                  <a:lumMod val="50000"/>
                </a:schemeClr>
              </a:gs>
              <a:gs pos="50000">
                <a:schemeClr val="accent1">
                  <a:lumMod val="75000"/>
                </a:schemeClr>
              </a:gs>
              <a:gs pos="100000">
                <a:schemeClr val="accent1">
                  <a:lumMod val="40000"/>
                  <a:lumOff val="60000"/>
                </a:schemeClr>
              </a:gs>
            </a:gsLs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2331B7DC-C339-4884-A965-CEF837CEF4A8}"/>
              </a:ext>
            </a:extLst>
          </p:cNvPr>
          <p:cNvSpPr/>
          <p:nvPr/>
        </p:nvSpPr>
        <p:spPr>
          <a:xfrm>
            <a:off x="4980711" y="28416"/>
            <a:ext cx="5437707" cy="830997"/>
          </a:xfrm>
          <a:prstGeom prst="rect">
            <a:avLst/>
          </a:prstGeom>
          <a:noFill/>
        </p:spPr>
        <p:txBody>
          <a:bodyPr wrap="none" lIns="91440" tIns="45720" rIns="91440" bIns="45720">
            <a:spAutoFit/>
          </a:bodyPr>
          <a:lstStyle/>
          <a:p>
            <a:pPr algn="ctr"/>
            <a:r>
              <a:rPr lang="es-ES" sz="4800" b="1" i="1" cap="none" spc="0" dirty="0">
                <a:ln w="0"/>
                <a:solidFill>
                  <a:schemeClr val="bg1"/>
                </a:solidFill>
                <a:latin typeface="Bahnschrift Light SemiCondensed" panose="020B0502040204020203" pitchFamily="34" charset="0"/>
              </a:rPr>
              <a:t>Tiempo ruta Inicio-Fin</a:t>
            </a:r>
            <a:endParaRPr lang="es-ES" sz="4400" b="1" i="1" cap="none" spc="0" dirty="0">
              <a:ln w="0"/>
              <a:solidFill>
                <a:schemeClr val="bg1"/>
              </a:solidFill>
              <a:latin typeface="Bahnschrift Light SemiCondensed" panose="020B0502040204020203" pitchFamily="34" charset="0"/>
            </a:endParaRPr>
          </a:p>
        </p:txBody>
      </p:sp>
      <p:pic>
        <p:nvPicPr>
          <p:cNvPr id="9" name="Imagen 8">
            <a:extLst>
              <a:ext uri="{FF2B5EF4-FFF2-40B4-BE49-F238E27FC236}">
                <a16:creationId xmlns:a16="http://schemas.microsoft.com/office/drawing/2014/main" id="{0F211F94-482D-4DE8-BC82-C71EBB92B40D}"/>
              </a:ext>
            </a:extLst>
          </p:cNvPr>
          <p:cNvPicPr>
            <a:picLocks noChangeAspect="1"/>
          </p:cNvPicPr>
          <p:nvPr/>
        </p:nvPicPr>
        <p:blipFill>
          <a:blip r:embed="rId2">
            <a:extLst>
              <a:ext uri="{BEBA8EAE-BF5A-486C-A8C5-ECC9F3942E4B}">
                <a14:imgProps xmlns:a14="http://schemas.microsoft.com/office/drawing/2010/main">
                  <a14:imgLayer r:embed="rId3">
                    <a14:imgEffect>
                      <a14:saturation sat="57000"/>
                    </a14:imgEffect>
                    <a14:imgEffect>
                      <a14:brightnessContrast bright="25000"/>
                    </a14:imgEffect>
                  </a14:imgLayer>
                </a14:imgProps>
              </a:ext>
            </a:extLst>
          </a:blip>
          <a:stretch>
            <a:fillRect/>
          </a:stretch>
        </p:blipFill>
        <p:spPr>
          <a:xfrm>
            <a:off x="1477207" y="4752593"/>
            <a:ext cx="1100991" cy="1030514"/>
          </a:xfrm>
          <a:prstGeom prst="rect">
            <a:avLst/>
          </a:prstGeom>
        </p:spPr>
      </p:pic>
      <p:pic>
        <p:nvPicPr>
          <p:cNvPr id="13" name="Imagen 12">
            <a:extLst>
              <a:ext uri="{FF2B5EF4-FFF2-40B4-BE49-F238E27FC236}">
                <a16:creationId xmlns:a16="http://schemas.microsoft.com/office/drawing/2014/main" id="{38B6EAEE-82D6-4705-AF9B-F8C91D630440}"/>
              </a:ext>
            </a:extLst>
          </p:cNvPr>
          <p:cNvPicPr>
            <a:picLocks noChangeAspect="1"/>
          </p:cNvPicPr>
          <p:nvPr/>
        </p:nvPicPr>
        <p:blipFill>
          <a:blip r:embed="rId4">
            <a:extLst>
              <a:ext uri="{BEBA8EAE-BF5A-486C-A8C5-ECC9F3942E4B}">
                <a14:imgProps xmlns:a14="http://schemas.microsoft.com/office/drawing/2010/main">
                  <a14:imgLayer r:embed="rId5">
                    <a14:imgEffect>
                      <a14:saturation sat="7000"/>
                    </a14:imgEffect>
                  </a14:imgLayer>
                </a14:imgProps>
              </a:ext>
            </a:extLst>
          </a:blip>
          <a:stretch>
            <a:fillRect/>
          </a:stretch>
        </p:blipFill>
        <p:spPr>
          <a:xfrm>
            <a:off x="8315709" y="4752592"/>
            <a:ext cx="1081167" cy="1078199"/>
          </a:xfrm>
          <a:prstGeom prst="rect">
            <a:avLst/>
          </a:prstGeom>
        </p:spPr>
      </p:pic>
      <p:pic>
        <p:nvPicPr>
          <p:cNvPr id="11" name="Imagen 10">
            <a:extLst>
              <a:ext uri="{FF2B5EF4-FFF2-40B4-BE49-F238E27FC236}">
                <a16:creationId xmlns:a16="http://schemas.microsoft.com/office/drawing/2014/main" id="{60F1B969-9838-406E-A95F-7400F8C4DC3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7328" t="19552" r="7822" b="21228"/>
          <a:stretch/>
        </p:blipFill>
        <p:spPr>
          <a:xfrm>
            <a:off x="2956501" y="4752592"/>
            <a:ext cx="1050269" cy="1030514"/>
          </a:xfrm>
          <a:prstGeom prst="rect">
            <a:avLst/>
          </a:prstGeom>
        </p:spPr>
      </p:pic>
      <p:pic>
        <p:nvPicPr>
          <p:cNvPr id="12" name="Imagen 11">
            <a:extLst>
              <a:ext uri="{FF2B5EF4-FFF2-40B4-BE49-F238E27FC236}">
                <a16:creationId xmlns:a16="http://schemas.microsoft.com/office/drawing/2014/main" id="{D3A13C88-40B3-487C-BE53-A516FAC93492}"/>
              </a:ext>
            </a:extLst>
          </p:cNvPr>
          <p:cNvPicPr>
            <a:picLocks noChangeAspect="1"/>
          </p:cNvPicPr>
          <p:nvPr/>
        </p:nvPicPr>
        <p:blipFill>
          <a:blip r:embed="rId8">
            <a:extLst>
              <a:ext uri="{BEBA8EAE-BF5A-486C-A8C5-ECC9F3942E4B}">
                <a14:imgProps xmlns:a14="http://schemas.microsoft.com/office/drawing/2010/main">
                  <a14:imgLayer r:embed="rId9">
                    <a14:imgEffect>
                      <a14:saturation sat="43000"/>
                    </a14:imgEffect>
                  </a14:imgLayer>
                </a14:imgProps>
              </a:ext>
            </a:extLst>
          </a:blip>
          <a:stretch>
            <a:fillRect/>
          </a:stretch>
        </p:blipFill>
        <p:spPr>
          <a:xfrm>
            <a:off x="9776064" y="4741065"/>
            <a:ext cx="1033351" cy="1035115"/>
          </a:xfrm>
          <a:prstGeom prst="rect">
            <a:avLst/>
          </a:prstGeom>
        </p:spPr>
      </p:pic>
      <p:pic>
        <p:nvPicPr>
          <p:cNvPr id="14" name="Imagen 13">
            <a:extLst>
              <a:ext uri="{FF2B5EF4-FFF2-40B4-BE49-F238E27FC236}">
                <a16:creationId xmlns:a16="http://schemas.microsoft.com/office/drawing/2014/main" id="{41CAED9C-A673-4609-89D2-FDEF35ED9349}"/>
              </a:ext>
            </a:extLst>
          </p:cNvPr>
          <p:cNvPicPr>
            <a:picLocks noChangeAspect="1"/>
          </p:cNvPicPr>
          <p:nvPr/>
        </p:nvPicPr>
        <p:blipFill>
          <a:blip r:embed="rId10">
            <a:extLst>
              <a:ext uri="{BEBA8EAE-BF5A-486C-A8C5-ECC9F3942E4B}">
                <a14:imgProps xmlns:a14="http://schemas.microsoft.com/office/drawing/2010/main">
                  <a14:imgLayer r:embed="rId11">
                    <a14:imgEffect>
                      <a14:saturation sat="7000"/>
                    </a14:imgEffect>
                  </a14:imgLayer>
                </a14:imgProps>
              </a:ext>
            </a:extLst>
          </a:blip>
          <a:stretch>
            <a:fillRect/>
          </a:stretch>
        </p:blipFill>
        <p:spPr>
          <a:xfrm>
            <a:off x="11171685" y="4753399"/>
            <a:ext cx="1033351" cy="1030514"/>
          </a:xfrm>
          <a:prstGeom prst="rect">
            <a:avLst/>
          </a:prstGeom>
        </p:spPr>
      </p:pic>
      <p:pic>
        <p:nvPicPr>
          <p:cNvPr id="22" name="Imagen 21">
            <a:extLst>
              <a:ext uri="{FF2B5EF4-FFF2-40B4-BE49-F238E27FC236}">
                <a16:creationId xmlns:a16="http://schemas.microsoft.com/office/drawing/2014/main" id="{E2EBB408-0D16-4169-9666-746B37FC88B2}"/>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58193" y="4755456"/>
            <a:ext cx="1025494" cy="1035189"/>
          </a:xfrm>
          <a:prstGeom prst="rect">
            <a:avLst/>
          </a:prstGeom>
        </p:spPr>
      </p:pic>
      <p:pic>
        <p:nvPicPr>
          <p:cNvPr id="15" name="Imagen 14">
            <a:extLst>
              <a:ext uri="{FF2B5EF4-FFF2-40B4-BE49-F238E27FC236}">
                <a16:creationId xmlns:a16="http://schemas.microsoft.com/office/drawing/2014/main" id="{CCBAAB0E-E12C-4F7B-AD35-014FEE21EA83}"/>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5973"/>
                    </a14:imgEffect>
                    <a14:imgEffect>
                      <a14:saturation sat="0"/>
                    </a14:imgEffect>
                  </a14:imgLayer>
                </a14:imgProps>
              </a:ext>
            </a:extLst>
          </a:blip>
          <a:stretch>
            <a:fillRect/>
          </a:stretch>
        </p:blipFill>
        <p:spPr>
          <a:xfrm>
            <a:off x="4382349" y="4775572"/>
            <a:ext cx="1025494" cy="1028689"/>
          </a:xfrm>
          <a:prstGeom prst="rect">
            <a:avLst/>
          </a:prstGeom>
        </p:spPr>
      </p:pic>
      <p:pic>
        <p:nvPicPr>
          <p:cNvPr id="17" name="Imagen 16">
            <a:extLst>
              <a:ext uri="{FF2B5EF4-FFF2-40B4-BE49-F238E27FC236}">
                <a16:creationId xmlns:a16="http://schemas.microsoft.com/office/drawing/2014/main" id="{0252E71C-03C5-4969-8AD1-BECDF6E6D4A9}"/>
              </a:ext>
            </a:extLst>
          </p:cNvPr>
          <p:cNvPicPr>
            <a:picLocks noChangeAspect="1"/>
          </p:cNvPicPr>
          <p:nvPr/>
        </p:nvPicPr>
        <p:blipFill>
          <a:blip r:embed="rId16">
            <a:extLst>
              <a:ext uri="{BEBA8EAE-BF5A-486C-A8C5-ECC9F3942E4B}">
                <a14:imgProps xmlns:a14="http://schemas.microsoft.com/office/drawing/2010/main">
                  <a14:imgLayer r:embed="rId17">
                    <a14:imgEffect>
                      <a14:saturation sat="309000"/>
                    </a14:imgEffect>
                  </a14:imgLayer>
                </a14:imgProps>
              </a:ext>
            </a:extLst>
          </a:blip>
          <a:stretch>
            <a:fillRect/>
          </a:stretch>
        </p:blipFill>
        <p:spPr>
          <a:xfrm>
            <a:off x="578548" y="709295"/>
            <a:ext cx="3280071" cy="3296128"/>
          </a:xfrm>
          <a:prstGeom prst="rect">
            <a:avLst/>
          </a:prstGeom>
        </p:spPr>
      </p:pic>
      <p:pic>
        <p:nvPicPr>
          <p:cNvPr id="18" name="Imagen 17">
            <a:extLst>
              <a:ext uri="{FF2B5EF4-FFF2-40B4-BE49-F238E27FC236}">
                <a16:creationId xmlns:a16="http://schemas.microsoft.com/office/drawing/2014/main" id="{F806F6A7-E387-46C0-BA1A-E42B35CDA0CD}"/>
              </a:ext>
            </a:extLst>
          </p:cNvPr>
          <p:cNvPicPr>
            <a:picLocks noChangeAspect="1"/>
          </p:cNvPicPr>
          <p:nvPr/>
        </p:nvPicPr>
        <p:blipFill>
          <a:blip r:embed="rId18">
            <a:extLst>
              <a:ext uri="{BEBA8EAE-BF5A-486C-A8C5-ECC9F3942E4B}">
                <a14:imgProps xmlns:a14="http://schemas.microsoft.com/office/drawing/2010/main">
                  <a14:imgLayer r:embed="rId19">
                    <a14:imgEffect>
                      <a14:saturation sat="0"/>
                    </a14:imgEffect>
                  </a14:imgLayer>
                </a14:imgProps>
              </a:ext>
            </a:extLst>
          </a:blip>
          <a:stretch>
            <a:fillRect/>
          </a:stretch>
        </p:blipFill>
        <p:spPr>
          <a:xfrm>
            <a:off x="6863532" y="4742910"/>
            <a:ext cx="1072990" cy="1035188"/>
          </a:xfrm>
          <a:prstGeom prst="rect">
            <a:avLst/>
          </a:prstGeom>
        </p:spPr>
      </p:pic>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B968E81F-90C7-4F21-9130-F5756591E1C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4749A88-C85C-4659-AA5C-3404A103CB6A}"/>
              </a:ext>
            </a:extLst>
          </p:cNvPr>
          <p:cNvSpPr txBox="1"/>
          <p:nvPr/>
        </p:nvSpPr>
        <p:spPr>
          <a:xfrm>
            <a:off x="4358715" y="1164803"/>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El tiempo que lleva completar la ruta desde el inicio hasta el fin está directamente relacionado con la eficiencia del sistema</a:t>
            </a:r>
            <a:endParaRPr lang="es-CO" sz="2400" dirty="0">
              <a:solidFill>
                <a:schemeClr val="bg1"/>
              </a:solidFill>
              <a:latin typeface="Agency FB" panose="020B0503020202020204" pitchFamily="34" charset="0"/>
            </a:endParaRPr>
          </a:p>
        </p:txBody>
      </p:sp>
      <p:sp>
        <p:nvSpPr>
          <p:cNvPr id="20" name="Triángulo isósceles 19">
            <a:extLst>
              <a:ext uri="{FF2B5EF4-FFF2-40B4-BE49-F238E27FC236}">
                <a16:creationId xmlns:a16="http://schemas.microsoft.com/office/drawing/2014/main" id="{DF83401D-DAF0-4D1D-A8FE-C458CDF046B4}"/>
              </a:ext>
            </a:extLst>
          </p:cNvPr>
          <p:cNvSpPr/>
          <p:nvPr/>
        </p:nvSpPr>
        <p:spPr>
          <a:xfrm rot="5400000">
            <a:off x="4193646" y="1332887"/>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29955874-925C-46F1-B1D7-F1088C718821}"/>
              </a:ext>
            </a:extLst>
          </p:cNvPr>
          <p:cNvSpPr txBox="1"/>
          <p:nvPr/>
        </p:nvSpPr>
        <p:spPr>
          <a:xfrm>
            <a:off x="4355112" y="2226707"/>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Identificar las variaciones en los tiempos de ruta ayuda a predecir retrasos y a mejorar la precisión de los horarios.</a:t>
            </a:r>
            <a:endParaRPr lang="es-CO" sz="2400" dirty="0">
              <a:solidFill>
                <a:schemeClr val="bg1"/>
              </a:solidFill>
              <a:latin typeface="Agency FB" panose="020B0503020202020204" pitchFamily="34" charset="0"/>
            </a:endParaRPr>
          </a:p>
        </p:txBody>
      </p:sp>
      <p:sp>
        <p:nvSpPr>
          <p:cNvPr id="23" name="Triángulo isósceles 22">
            <a:extLst>
              <a:ext uri="{FF2B5EF4-FFF2-40B4-BE49-F238E27FC236}">
                <a16:creationId xmlns:a16="http://schemas.microsoft.com/office/drawing/2014/main" id="{8F14C2FD-249F-4761-B61E-13CC47953338}"/>
              </a:ext>
            </a:extLst>
          </p:cNvPr>
          <p:cNvSpPr/>
          <p:nvPr/>
        </p:nvSpPr>
        <p:spPr>
          <a:xfrm rot="5400000">
            <a:off x="4193646" y="2456260"/>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3631392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40000">
              <a:schemeClr val="accent1">
                <a:lumMod val="75000"/>
              </a:schemeClr>
            </a:gs>
            <a:gs pos="77000">
              <a:schemeClr val="accent1">
                <a:lumMod val="60000"/>
                <a:lumOff val="40000"/>
              </a:schemeClr>
            </a:gs>
            <a:gs pos="98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463225-5972-42BF-894B-8ABB3415A3BD}"/>
              </a:ext>
            </a:extLst>
          </p:cNvPr>
          <p:cNvSpPr/>
          <p:nvPr/>
        </p:nvSpPr>
        <p:spPr>
          <a:xfrm>
            <a:off x="0" y="4752592"/>
            <a:ext cx="12192000" cy="1030514"/>
          </a:xfrm>
          <a:prstGeom prst="rect">
            <a:avLst/>
          </a:prstGeom>
          <a:gradFill>
            <a:gsLst>
              <a:gs pos="0">
                <a:schemeClr val="accent1">
                  <a:lumMod val="50000"/>
                </a:schemeClr>
              </a:gs>
              <a:gs pos="50000">
                <a:schemeClr val="accent1">
                  <a:lumMod val="75000"/>
                </a:schemeClr>
              </a:gs>
              <a:gs pos="100000">
                <a:schemeClr val="accent1">
                  <a:lumMod val="40000"/>
                  <a:lumOff val="60000"/>
                </a:schemeClr>
              </a:gs>
            </a:gsLs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2331B7DC-C339-4884-A965-CEF837CEF4A8}"/>
              </a:ext>
            </a:extLst>
          </p:cNvPr>
          <p:cNvSpPr/>
          <p:nvPr/>
        </p:nvSpPr>
        <p:spPr>
          <a:xfrm>
            <a:off x="5273263" y="28416"/>
            <a:ext cx="4852611" cy="830997"/>
          </a:xfrm>
          <a:prstGeom prst="rect">
            <a:avLst/>
          </a:prstGeom>
          <a:noFill/>
        </p:spPr>
        <p:txBody>
          <a:bodyPr wrap="none" lIns="91440" tIns="45720" rIns="91440" bIns="45720">
            <a:spAutoFit/>
          </a:bodyPr>
          <a:lstStyle/>
          <a:p>
            <a:pPr algn="ctr"/>
            <a:r>
              <a:rPr lang="es-ES" sz="4800" b="1" i="1" cap="none" spc="0" dirty="0">
                <a:ln w="0"/>
                <a:solidFill>
                  <a:schemeClr val="bg1"/>
                </a:solidFill>
                <a:latin typeface="Bahnschrift Light SemiCondensed" panose="020B0502040204020203" pitchFamily="34" charset="0"/>
              </a:rPr>
              <a:t>Distancia de la ruta</a:t>
            </a:r>
            <a:endParaRPr lang="es-ES" sz="4400" b="1" i="1" cap="none" spc="0" dirty="0">
              <a:ln w="0"/>
              <a:solidFill>
                <a:schemeClr val="bg1"/>
              </a:solidFill>
              <a:latin typeface="Bahnschrift Light SemiCondensed" panose="020B0502040204020203" pitchFamily="34" charset="0"/>
            </a:endParaRPr>
          </a:p>
        </p:txBody>
      </p:sp>
      <p:pic>
        <p:nvPicPr>
          <p:cNvPr id="9" name="Imagen 8">
            <a:extLst>
              <a:ext uri="{FF2B5EF4-FFF2-40B4-BE49-F238E27FC236}">
                <a16:creationId xmlns:a16="http://schemas.microsoft.com/office/drawing/2014/main" id="{0F211F94-482D-4DE8-BC82-C71EBB92B40D}"/>
              </a:ext>
            </a:extLst>
          </p:cNvPr>
          <p:cNvPicPr>
            <a:picLocks noChangeAspect="1"/>
          </p:cNvPicPr>
          <p:nvPr/>
        </p:nvPicPr>
        <p:blipFill>
          <a:blip r:embed="rId2">
            <a:extLst>
              <a:ext uri="{BEBA8EAE-BF5A-486C-A8C5-ECC9F3942E4B}">
                <a14:imgProps xmlns:a14="http://schemas.microsoft.com/office/drawing/2010/main">
                  <a14:imgLayer r:embed="rId3">
                    <a14:imgEffect>
                      <a14:saturation sat="57000"/>
                    </a14:imgEffect>
                    <a14:imgEffect>
                      <a14:brightnessContrast bright="25000"/>
                    </a14:imgEffect>
                  </a14:imgLayer>
                </a14:imgProps>
              </a:ext>
            </a:extLst>
          </a:blip>
          <a:stretch>
            <a:fillRect/>
          </a:stretch>
        </p:blipFill>
        <p:spPr>
          <a:xfrm>
            <a:off x="1477207" y="4752593"/>
            <a:ext cx="1100991" cy="1030514"/>
          </a:xfrm>
          <a:prstGeom prst="rect">
            <a:avLst/>
          </a:prstGeom>
        </p:spPr>
      </p:pic>
      <p:pic>
        <p:nvPicPr>
          <p:cNvPr id="13" name="Imagen 12">
            <a:extLst>
              <a:ext uri="{FF2B5EF4-FFF2-40B4-BE49-F238E27FC236}">
                <a16:creationId xmlns:a16="http://schemas.microsoft.com/office/drawing/2014/main" id="{38B6EAEE-82D6-4705-AF9B-F8C91D630440}"/>
              </a:ext>
            </a:extLst>
          </p:cNvPr>
          <p:cNvPicPr>
            <a:picLocks noChangeAspect="1"/>
          </p:cNvPicPr>
          <p:nvPr/>
        </p:nvPicPr>
        <p:blipFill>
          <a:blip r:embed="rId4">
            <a:extLst>
              <a:ext uri="{BEBA8EAE-BF5A-486C-A8C5-ECC9F3942E4B}">
                <a14:imgProps xmlns:a14="http://schemas.microsoft.com/office/drawing/2010/main">
                  <a14:imgLayer r:embed="rId5">
                    <a14:imgEffect>
                      <a14:saturation sat="7000"/>
                    </a14:imgEffect>
                  </a14:imgLayer>
                </a14:imgProps>
              </a:ext>
            </a:extLst>
          </a:blip>
          <a:stretch>
            <a:fillRect/>
          </a:stretch>
        </p:blipFill>
        <p:spPr>
          <a:xfrm>
            <a:off x="8315709" y="4752592"/>
            <a:ext cx="1081167" cy="1078199"/>
          </a:xfrm>
          <a:prstGeom prst="rect">
            <a:avLst/>
          </a:prstGeom>
        </p:spPr>
      </p:pic>
      <p:pic>
        <p:nvPicPr>
          <p:cNvPr id="11" name="Imagen 10">
            <a:extLst>
              <a:ext uri="{FF2B5EF4-FFF2-40B4-BE49-F238E27FC236}">
                <a16:creationId xmlns:a16="http://schemas.microsoft.com/office/drawing/2014/main" id="{60F1B969-9838-406E-A95F-7400F8C4DC3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7328" t="19552" r="7822" b="21228"/>
          <a:stretch/>
        </p:blipFill>
        <p:spPr>
          <a:xfrm>
            <a:off x="2956501" y="4752592"/>
            <a:ext cx="1050269" cy="1030514"/>
          </a:xfrm>
          <a:prstGeom prst="rect">
            <a:avLst/>
          </a:prstGeom>
        </p:spPr>
      </p:pic>
      <p:pic>
        <p:nvPicPr>
          <p:cNvPr id="12" name="Imagen 11">
            <a:extLst>
              <a:ext uri="{FF2B5EF4-FFF2-40B4-BE49-F238E27FC236}">
                <a16:creationId xmlns:a16="http://schemas.microsoft.com/office/drawing/2014/main" id="{D3A13C88-40B3-487C-BE53-A516FAC93492}"/>
              </a:ext>
            </a:extLst>
          </p:cNvPr>
          <p:cNvPicPr>
            <a:picLocks noChangeAspect="1"/>
          </p:cNvPicPr>
          <p:nvPr/>
        </p:nvPicPr>
        <p:blipFill>
          <a:blip r:embed="rId8">
            <a:extLst>
              <a:ext uri="{BEBA8EAE-BF5A-486C-A8C5-ECC9F3942E4B}">
                <a14:imgProps xmlns:a14="http://schemas.microsoft.com/office/drawing/2010/main">
                  <a14:imgLayer r:embed="rId9">
                    <a14:imgEffect>
                      <a14:saturation sat="43000"/>
                    </a14:imgEffect>
                  </a14:imgLayer>
                </a14:imgProps>
              </a:ext>
            </a:extLst>
          </a:blip>
          <a:stretch>
            <a:fillRect/>
          </a:stretch>
        </p:blipFill>
        <p:spPr>
          <a:xfrm>
            <a:off x="9776064" y="4741065"/>
            <a:ext cx="1033351" cy="1035115"/>
          </a:xfrm>
          <a:prstGeom prst="rect">
            <a:avLst/>
          </a:prstGeom>
        </p:spPr>
      </p:pic>
      <p:pic>
        <p:nvPicPr>
          <p:cNvPr id="14" name="Imagen 13">
            <a:extLst>
              <a:ext uri="{FF2B5EF4-FFF2-40B4-BE49-F238E27FC236}">
                <a16:creationId xmlns:a16="http://schemas.microsoft.com/office/drawing/2014/main" id="{41CAED9C-A673-4609-89D2-FDEF35ED9349}"/>
              </a:ext>
            </a:extLst>
          </p:cNvPr>
          <p:cNvPicPr>
            <a:picLocks noChangeAspect="1"/>
          </p:cNvPicPr>
          <p:nvPr/>
        </p:nvPicPr>
        <p:blipFill>
          <a:blip r:embed="rId10">
            <a:extLst>
              <a:ext uri="{BEBA8EAE-BF5A-486C-A8C5-ECC9F3942E4B}">
                <a14:imgProps xmlns:a14="http://schemas.microsoft.com/office/drawing/2010/main">
                  <a14:imgLayer r:embed="rId11">
                    <a14:imgEffect>
                      <a14:saturation sat="7000"/>
                    </a14:imgEffect>
                  </a14:imgLayer>
                </a14:imgProps>
              </a:ext>
            </a:extLst>
          </a:blip>
          <a:stretch>
            <a:fillRect/>
          </a:stretch>
        </p:blipFill>
        <p:spPr>
          <a:xfrm>
            <a:off x="11171685" y="4753399"/>
            <a:ext cx="1033351" cy="1030514"/>
          </a:xfrm>
          <a:prstGeom prst="rect">
            <a:avLst/>
          </a:prstGeom>
        </p:spPr>
      </p:pic>
      <p:pic>
        <p:nvPicPr>
          <p:cNvPr id="22" name="Imagen 21">
            <a:extLst>
              <a:ext uri="{FF2B5EF4-FFF2-40B4-BE49-F238E27FC236}">
                <a16:creationId xmlns:a16="http://schemas.microsoft.com/office/drawing/2014/main" id="{F2E94812-B1F8-46D6-B894-43B95236D889}"/>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58193" y="4741065"/>
            <a:ext cx="1025494" cy="1035189"/>
          </a:xfrm>
          <a:prstGeom prst="rect">
            <a:avLst/>
          </a:prstGeom>
        </p:spPr>
      </p:pic>
      <p:pic>
        <p:nvPicPr>
          <p:cNvPr id="15" name="Imagen 14">
            <a:extLst>
              <a:ext uri="{FF2B5EF4-FFF2-40B4-BE49-F238E27FC236}">
                <a16:creationId xmlns:a16="http://schemas.microsoft.com/office/drawing/2014/main" id="{CCBAAB0E-E12C-4F7B-AD35-014FEE21EA83}"/>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5973"/>
                    </a14:imgEffect>
                    <a14:imgEffect>
                      <a14:saturation sat="0"/>
                    </a14:imgEffect>
                  </a14:imgLayer>
                </a14:imgProps>
              </a:ext>
            </a:extLst>
          </a:blip>
          <a:stretch>
            <a:fillRect/>
          </a:stretch>
        </p:blipFill>
        <p:spPr>
          <a:xfrm>
            <a:off x="4382349" y="4775572"/>
            <a:ext cx="1025494" cy="1028689"/>
          </a:xfrm>
          <a:prstGeom prst="rect">
            <a:avLst/>
          </a:prstGeom>
        </p:spPr>
      </p:pic>
      <p:pic>
        <p:nvPicPr>
          <p:cNvPr id="17" name="Imagen 16">
            <a:extLst>
              <a:ext uri="{FF2B5EF4-FFF2-40B4-BE49-F238E27FC236}">
                <a16:creationId xmlns:a16="http://schemas.microsoft.com/office/drawing/2014/main" id="{0252E71C-03C5-4969-8AD1-BECDF6E6D4A9}"/>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5778821" y="4757369"/>
            <a:ext cx="1044467" cy="1049580"/>
          </a:xfrm>
          <a:prstGeom prst="rect">
            <a:avLst/>
          </a:prstGeom>
        </p:spPr>
      </p:pic>
      <p:pic>
        <p:nvPicPr>
          <p:cNvPr id="18" name="Imagen 17">
            <a:extLst>
              <a:ext uri="{FF2B5EF4-FFF2-40B4-BE49-F238E27FC236}">
                <a16:creationId xmlns:a16="http://schemas.microsoft.com/office/drawing/2014/main" id="{F806F6A7-E387-46C0-BA1A-E42B35CDA0CD}"/>
              </a:ext>
            </a:extLst>
          </p:cNvPr>
          <p:cNvPicPr>
            <a:picLocks noChangeAspect="1"/>
          </p:cNvPicPr>
          <p:nvPr/>
        </p:nvPicPr>
        <p:blipFill>
          <a:blip r:embed="rId18">
            <a:extLst>
              <a:ext uri="{BEBA8EAE-BF5A-486C-A8C5-ECC9F3942E4B}">
                <a14:imgProps xmlns:a14="http://schemas.microsoft.com/office/drawing/2010/main">
                  <a14:imgLayer r:embed="rId19">
                    <a14:imgEffect>
                      <a14:saturation sat="178000"/>
                    </a14:imgEffect>
                  </a14:imgLayer>
                </a14:imgProps>
              </a:ext>
            </a:extLst>
          </a:blip>
          <a:stretch>
            <a:fillRect/>
          </a:stretch>
        </p:blipFill>
        <p:spPr>
          <a:xfrm>
            <a:off x="323370" y="659567"/>
            <a:ext cx="3390879" cy="3271417"/>
          </a:xfrm>
          <a:prstGeom prst="rect">
            <a:avLst/>
          </a:prstGeom>
        </p:spPr>
      </p:pic>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B968E81F-90C7-4F21-9130-F5756591E1C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4749A88-C85C-4659-AA5C-3404A103CB6A}"/>
              </a:ext>
            </a:extLst>
          </p:cNvPr>
          <p:cNvSpPr txBox="1"/>
          <p:nvPr/>
        </p:nvSpPr>
        <p:spPr>
          <a:xfrm>
            <a:off x="4358715" y="1164803"/>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 La longitud total de la ruta puede influir en el tiempo de viaje y en la congestión en áreas específicas</a:t>
            </a:r>
            <a:endParaRPr lang="es-CO" sz="2400" dirty="0">
              <a:solidFill>
                <a:schemeClr val="bg1"/>
              </a:solidFill>
              <a:latin typeface="Agency FB" panose="020B0503020202020204" pitchFamily="34" charset="0"/>
            </a:endParaRPr>
          </a:p>
        </p:txBody>
      </p:sp>
      <p:sp>
        <p:nvSpPr>
          <p:cNvPr id="20" name="Triángulo isósceles 19">
            <a:extLst>
              <a:ext uri="{FF2B5EF4-FFF2-40B4-BE49-F238E27FC236}">
                <a16:creationId xmlns:a16="http://schemas.microsoft.com/office/drawing/2014/main" id="{DF83401D-DAF0-4D1D-A8FE-C458CDF046B4}"/>
              </a:ext>
            </a:extLst>
          </p:cNvPr>
          <p:cNvSpPr/>
          <p:nvPr/>
        </p:nvSpPr>
        <p:spPr>
          <a:xfrm rot="5400000">
            <a:off x="4193646" y="1332887"/>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29955874-925C-46F1-B1D7-F1088C718821}"/>
              </a:ext>
            </a:extLst>
          </p:cNvPr>
          <p:cNvSpPr txBox="1"/>
          <p:nvPr/>
        </p:nvSpPr>
        <p:spPr>
          <a:xfrm>
            <a:off x="4393947" y="2042047"/>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Comprender la distancia de la ruta es vital para calcular los tiempos de viaje y ajustar los horarios en consecuencia.</a:t>
            </a:r>
            <a:endParaRPr lang="es-CO" sz="2400" dirty="0">
              <a:solidFill>
                <a:schemeClr val="bg1"/>
              </a:solidFill>
              <a:latin typeface="Agency FB" panose="020B0503020202020204" pitchFamily="34" charset="0"/>
            </a:endParaRPr>
          </a:p>
        </p:txBody>
      </p:sp>
      <p:sp>
        <p:nvSpPr>
          <p:cNvPr id="23" name="Triángulo isósceles 22">
            <a:extLst>
              <a:ext uri="{FF2B5EF4-FFF2-40B4-BE49-F238E27FC236}">
                <a16:creationId xmlns:a16="http://schemas.microsoft.com/office/drawing/2014/main" id="{8F14C2FD-249F-4761-B61E-13CC47953338}"/>
              </a:ext>
            </a:extLst>
          </p:cNvPr>
          <p:cNvSpPr/>
          <p:nvPr/>
        </p:nvSpPr>
        <p:spPr>
          <a:xfrm rot="5400000">
            <a:off x="4193646" y="2195893"/>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436386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40000">
              <a:schemeClr val="accent1">
                <a:lumMod val="75000"/>
              </a:schemeClr>
            </a:gs>
            <a:gs pos="77000">
              <a:schemeClr val="accent1">
                <a:lumMod val="60000"/>
                <a:lumOff val="40000"/>
              </a:schemeClr>
            </a:gs>
            <a:gs pos="98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463225-5972-42BF-894B-8ABB3415A3BD}"/>
              </a:ext>
            </a:extLst>
          </p:cNvPr>
          <p:cNvSpPr/>
          <p:nvPr/>
        </p:nvSpPr>
        <p:spPr>
          <a:xfrm>
            <a:off x="0" y="4752592"/>
            <a:ext cx="12192000" cy="1030514"/>
          </a:xfrm>
          <a:prstGeom prst="rect">
            <a:avLst/>
          </a:prstGeom>
          <a:gradFill>
            <a:gsLst>
              <a:gs pos="0">
                <a:schemeClr val="accent1">
                  <a:lumMod val="50000"/>
                </a:schemeClr>
              </a:gs>
              <a:gs pos="50000">
                <a:schemeClr val="accent1">
                  <a:lumMod val="75000"/>
                </a:schemeClr>
              </a:gs>
              <a:gs pos="100000">
                <a:schemeClr val="accent1">
                  <a:lumMod val="40000"/>
                  <a:lumOff val="60000"/>
                </a:schemeClr>
              </a:gs>
            </a:gsLs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2331B7DC-C339-4884-A965-CEF837CEF4A8}"/>
              </a:ext>
            </a:extLst>
          </p:cNvPr>
          <p:cNvSpPr/>
          <p:nvPr/>
        </p:nvSpPr>
        <p:spPr>
          <a:xfrm>
            <a:off x="3974835" y="28416"/>
            <a:ext cx="7449476" cy="830997"/>
          </a:xfrm>
          <a:prstGeom prst="rect">
            <a:avLst/>
          </a:prstGeom>
          <a:noFill/>
        </p:spPr>
        <p:txBody>
          <a:bodyPr wrap="none" lIns="91440" tIns="45720" rIns="91440" bIns="45720">
            <a:spAutoFit/>
          </a:bodyPr>
          <a:lstStyle/>
          <a:p>
            <a:pPr algn="ctr"/>
            <a:r>
              <a:rPr lang="es-ES" sz="4800" b="1" i="1" cap="none" spc="0" dirty="0">
                <a:ln w="0"/>
                <a:solidFill>
                  <a:schemeClr val="bg1"/>
                </a:solidFill>
                <a:latin typeface="Bahnschrift Light SemiCondensed" panose="020B0502040204020203" pitchFamily="34" charset="0"/>
              </a:rPr>
              <a:t>Vehículos disponibles por ruta</a:t>
            </a:r>
            <a:endParaRPr lang="es-ES" sz="4400" b="1" i="1" cap="none" spc="0" dirty="0">
              <a:ln w="0"/>
              <a:solidFill>
                <a:schemeClr val="bg1"/>
              </a:solidFill>
              <a:latin typeface="Bahnschrift Light SemiCondensed" panose="020B0502040204020203" pitchFamily="34" charset="0"/>
            </a:endParaRPr>
          </a:p>
        </p:txBody>
      </p:sp>
      <p:pic>
        <p:nvPicPr>
          <p:cNvPr id="9" name="Imagen 8">
            <a:extLst>
              <a:ext uri="{FF2B5EF4-FFF2-40B4-BE49-F238E27FC236}">
                <a16:creationId xmlns:a16="http://schemas.microsoft.com/office/drawing/2014/main" id="{0F211F94-482D-4DE8-BC82-C71EBB92B40D}"/>
              </a:ext>
            </a:extLst>
          </p:cNvPr>
          <p:cNvPicPr>
            <a:picLocks noChangeAspect="1"/>
          </p:cNvPicPr>
          <p:nvPr/>
        </p:nvPicPr>
        <p:blipFill>
          <a:blip r:embed="rId2">
            <a:extLst>
              <a:ext uri="{BEBA8EAE-BF5A-486C-A8C5-ECC9F3942E4B}">
                <a14:imgProps xmlns:a14="http://schemas.microsoft.com/office/drawing/2010/main">
                  <a14:imgLayer r:embed="rId3">
                    <a14:imgEffect>
                      <a14:saturation sat="57000"/>
                    </a14:imgEffect>
                    <a14:imgEffect>
                      <a14:brightnessContrast bright="25000"/>
                    </a14:imgEffect>
                  </a14:imgLayer>
                </a14:imgProps>
              </a:ext>
            </a:extLst>
          </a:blip>
          <a:stretch>
            <a:fillRect/>
          </a:stretch>
        </p:blipFill>
        <p:spPr>
          <a:xfrm>
            <a:off x="1477207" y="4752593"/>
            <a:ext cx="1100991" cy="1030514"/>
          </a:xfrm>
          <a:prstGeom prst="rect">
            <a:avLst/>
          </a:prstGeom>
        </p:spPr>
      </p:pic>
      <p:pic>
        <p:nvPicPr>
          <p:cNvPr id="13" name="Imagen 12">
            <a:extLst>
              <a:ext uri="{FF2B5EF4-FFF2-40B4-BE49-F238E27FC236}">
                <a16:creationId xmlns:a16="http://schemas.microsoft.com/office/drawing/2014/main" id="{38B6EAEE-82D6-4705-AF9B-F8C91D630440}"/>
              </a:ext>
            </a:extLst>
          </p:cNvPr>
          <p:cNvPicPr>
            <a:picLocks noChangeAspect="1"/>
          </p:cNvPicPr>
          <p:nvPr/>
        </p:nvPicPr>
        <p:blipFill>
          <a:blip r:embed="rId4">
            <a:extLst>
              <a:ext uri="{BEBA8EAE-BF5A-486C-A8C5-ECC9F3942E4B}">
                <a14:imgProps xmlns:a14="http://schemas.microsoft.com/office/drawing/2010/main">
                  <a14:imgLayer r:embed="rId5">
                    <a14:imgEffect>
                      <a14:saturation sat="288000"/>
                    </a14:imgEffect>
                  </a14:imgLayer>
                </a14:imgProps>
              </a:ext>
            </a:extLst>
          </a:blip>
          <a:stretch>
            <a:fillRect/>
          </a:stretch>
        </p:blipFill>
        <p:spPr>
          <a:xfrm>
            <a:off x="611968" y="616446"/>
            <a:ext cx="3090602" cy="3082118"/>
          </a:xfrm>
          <a:prstGeom prst="rect">
            <a:avLst/>
          </a:prstGeom>
        </p:spPr>
      </p:pic>
      <p:pic>
        <p:nvPicPr>
          <p:cNvPr id="11" name="Imagen 10">
            <a:extLst>
              <a:ext uri="{FF2B5EF4-FFF2-40B4-BE49-F238E27FC236}">
                <a16:creationId xmlns:a16="http://schemas.microsoft.com/office/drawing/2014/main" id="{60F1B969-9838-406E-A95F-7400F8C4DC3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7328" t="19552" r="7822" b="21228"/>
          <a:stretch/>
        </p:blipFill>
        <p:spPr>
          <a:xfrm>
            <a:off x="2956501" y="4752592"/>
            <a:ext cx="1050269" cy="1030514"/>
          </a:xfrm>
          <a:prstGeom prst="rect">
            <a:avLst/>
          </a:prstGeom>
        </p:spPr>
      </p:pic>
      <p:pic>
        <p:nvPicPr>
          <p:cNvPr id="12" name="Imagen 11">
            <a:extLst>
              <a:ext uri="{FF2B5EF4-FFF2-40B4-BE49-F238E27FC236}">
                <a16:creationId xmlns:a16="http://schemas.microsoft.com/office/drawing/2014/main" id="{D3A13C88-40B3-487C-BE53-A516FAC93492}"/>
              </a:ext>
            </a:extLst>
          </p:cNvPr>
          <p:cNvPicPr>
            <a:picLocks noChangeAspect="1"/>
          </p:cNvPicPr>
          <p:nvPr/>
        </p:nvPicPr>
        <p:blipFill>
          <a:blip r:embed="rId8">
            <a:extLst>
              <a:ext uri="{BEBA8EAE-BF5A-486C-A8C5-ECC9F3942E4B}">
                <a14:imgProps xmlns:a14="http://schemas.microsoft.com/office/drawing/2010/main">
                  <a14:imgLayer r:embed="rId9">
                    <a14:imgEffect>
                      <a14:saturation sat="43000"/>
                    </a14:imgEffect>
                  </a14:imgLayer>
                </a14:imgProps>
              </a:ext>
            </a:extLst>
          </a:blip>
          <a:stretch>
            <a:fillRect/>
          </a:stretch>
        </p:blipFill>
        <p:spPr>
          <a:xfrm>
            <a:off x="9776064" y="4741065"/>
            <a:ext cx="1033351" cy="1035115"/>
          </a:xfrm>
          <a:prstGeom prst="rect">
            <a:avLst/>
          </a:prstGeom>
        </p:spPr>
      </p:pic>
      <p:pic>
        <p:nvPicPr>
          <p:cNvPr id="14" name="Imagen 13">
            <a:extLst>
              <a:ext uri="{FF2B5EF4-FFF2-40B4-BE49-F238E27FC236}">
                <a16:creationId xmlns:a16="http://schemas.microsoft.com/office/drawing/2014/main" id="{41CAED9C-A673-4609-89D2-FDEF35ED9349}"/>
              </a:ext>
            </a:extLst>
          </p:cNvPr>
          <p:cNvPicPr>
            <a:picLocks noChangeAspect="1"/>
          </p:cNvPicPr>
          <p:nvPr/>
        </p:nvPicPr>
        <p:blipFill>
          <a:blip r:embed="rId10">
            <a:extLst>
              <a:ext uri="{BEBA8EAE-BF5A-486C-A8C5-ECC9F3942E4B}">
                <a14:imgProps xmlns:a14="http://schemas.microsoft.com/office/drawing/2010/main">
                  <a14:imgLayer r:embed="rId11">
                    <a14:imgEffect>
                      <a14:saturation sat="7000"/>
                    </a14:imgEffect>
                  </a14:imgLayer>
                </a14:imgProps>
              </a:ext>
            </a:extLst>
          </a:blip>
          <a:stretch>
            <a:fillRect/>
          </a:stretch>
        </p:blipFill>
        <p:spPr>
          <a:xfrm>
            <a:off x="11171685" y="4753399"/>
            <a:ext cx="1033351" cy="1030514"/>
          </a:xfrm>
          <a:prstGeom prst="rect">
            <a:avLst/>
          </a:prstGeom>
        </p:spPr>
      </p:pic>
      <p:pic>
        <p:nvPicPr>
          <p:cNvPr id="15" name="Imagen 14">
            <a:extLst>
              <a:ext uri="{FF2B5EF4-FFF2-40B4-BE49-F238E27FC236}">
                <a16:creationId xmlns:a16="http://schemas.microsoft.com/office/drawing/2014/main" id="{CCBAAB0E-E12C-4F7B-AD35-014FEE21EA83}"/>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5973"/>
                    </a14:imgEffect>
                    <a14:imgEffect>
                      <a14:saturation sat="0"/>
                    </a14:imgEffect>
                  </a14:imgLayer>
                </a14:imgProps>
              </a:ext>
            </a:extLst>
          </a:blip>
          <a:stretch>
            <a:fillRect/>
          </a:stretch>
        </p:blipFill>
        <p:spPr>
          <a:xfrm>
            <a:off x="4382349" y="4775572"/>
            <a:ext cx="1025494" cy="1028689"/>
          </a:xfrm>
          <a:prstGeom prst="rect">
            <a:avLst/>
          </a:prstGeom>
        </p:spPr>
      </p:pic>
      <p:pic>
        <p:nvPicPr>
          <p:cNvPr id="17" name="Imagen 16">
            <a:extLst>
              <a:ext uri="{FF2B5EF4-FFF2-40B4-BE49-F238E27FC236}">
                <a16:creationId xmlns:a16="http://schemas.microsoft.com/office/drawing/2014/main" id="{0252E71C-03C5-4969-8AD1-BECDF6E6D4A9}"/>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5778821" y="4757369"/>
            <a:ext cx="1044467" cy="1049580"/>
          </a:xfrm>
          <a:prstGeom prst="rect">
            <a:avLst/>
          </a:prstGeom>
        </p:spPr>
      </p:pic>
      <p:pic>
        <p:nvPicPr>
          <p:cNvPr id="18" name="Imagen 17">
            <a:extLst>
              <a:ext uri="{FF2B5EF4-FFF2-40B4-BE49-F238E27FC236}">
                <a16:creationId xmlns:a16="http://schemas.microsoft.com/office/drawing/2014/main" id="{F806F6A7-E387-46C0-BA1A-E42B35CDA0CD}"/>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7194266" y="4763170"/>
            <a:ext cx="1040710" cy="1030514"/>
          </a:xfrm>
          <a:prstGeom prst="rect">
            <a:avLst/>
          </a:prstGeom>
        </p:spPr>
      </p:pic>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B968E81F-90C7-4F21-9130-F5756591E1C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4749A88-C85C-4659-AA5C-3404A103CB6A}"/>
              </a:ext>
            </a:extLst>
          </p:cNvPr>
          <p:cNvSpPr txBox="1"/>
          <p:nvPr/>
        </p:nvSpPr>
        <p:spPr>
          <a:xfrm>
            <a:off x="4358715" y="1164803"/>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 Afecta directamente la capacidad del sistema de transporte público para satisfacer la demanda. </a:t>
            </a:r>
            <a:endParaRPr lang="es-CO" sz="2400" dirty="0">
              <a:solidFill>
                <a:schemeClr val="bg1"/>
              </a:solidFill>
              <a:latin typeface="Agency FB" panose="020B0503020202020204" pitchFamily="34" charset="0"/>
            </a:endParaRPr>
          </a:p>
        </p:txBody>
      </p:sp>
      <p:sp>
        <p:nvSpPr>
          <p:cNvPr id="20" name="Triángulo isósceles 19">
            <a:extLst>
              <a:ext uri="{FF2B5EF4-FFF2-40B4-BE49-F238E27FC236}">
                <a16:creationId xmlns:a16="http://schemas.microsoft.com/office/drawing/2014/main" id="{DF83401D-DAF0-4D1D-A8FE-C458CDF046B4}"/>
              </a:ext>
            </a:extLst>
          </p:cNvPr>
          <p:cNvSpPr/>
          <p:nvPr/>
        </p:nvSpPr>
        <p:spPr>
          <a:xfrm rot="5400000">
            <a:off x="4193646" y="1332887"/>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29955874-925C-46F1-B1D7-F1088C718821}"/>
              </a:ext>
            </a:extLst>
          </p:cNvPr>
          <p:cNvSpPr txBox="1"/>
          <p:nvPr/>
        </p:nvSpPr>
        <p:spPr>
          <a:xfrm>
            <a:off x="4382349" y="2157505"/>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Conocer este número ayuda a determinar la capacidad de la ruta y a planificar la disponibilidad de vehículos en momentos críticos.</a:t>
            </a:r>
            <a:endParaRPr lang="es-CO" sz="2400" dirty="0">
              <a:solidFill>
                <a:schemeClr val="bg1"/>
              </a:solidFill>
              <a:latin typeface="Agency FB" panose="020B0503020202020204" pitchFamily="34" charset="0"/>
            </a:endParaRPr>
          </a:p>
        </p:txBody>
      </p:sp>
      <p:sp>
        <p:nvSpPr>
          <p:cNvPr id="23" name="Triángulo isósceles 22">
            <a:extLst>
              <a:ext uri="{FF2B5EF4-FFF2-40B4-BE49-F238E27FC236}">
                <a16:creationId xmlns:a16="http://schemas.microsoft.com/office/drawing/2014/main" id="{8F14C2FD-249F-4761-B61E-13CC47953338}"/>
              </a:ext>
            </a:extLst>
          </p:cNvPr>
          <p:cNvSpPr/>
          <p:nvPr/>
        </p:nvSpPr>
        <p:spPr>
          <a:xfrm rot="5400000">
            <a:off x="4193646" y="2327066"/>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pic>
        <p:nvPicPr>
          <p:cNvPr id="22" name="Imagen 21">
            <a:extLst>
              <a:ext uri="{FF2B5EF4-FFF2-40B4-BE49-F238E27FC236}">
                <a16:creationId xmlns:a16="http://schemas.microsoft.com/office/drawing/2014/main" id="{29D3E01C-0E23-46FE-BEFF-53955DF15F20}"/>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Lst>
          </a:blip>
          <a:stretch>
            <a:fillRect/>
          </a:stretch>
        </p:blipFill>
        <p:spPr>
          <a:xfrm>
            <a:off x="80735" y="4767769"/>
            <a:ext cx="1025494" cy="1035189"/>
          </a:xfrm>
          <a:prstGeom prst="rect">
            <a:avLst/>
          </a:prstGeom>
        </p:spPr>
      </p:pic>
    </p:spTree>
    <p:extLst>
      <p:ext uri="{BB962C8B-B14F-4D97-AF65-F5344CB8AC3E}">
        <p14:creationId xmlns:p14="http://schemas.microsoft.com/office/powerpoint/2010/main" val="300688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40000">
              <a:schemeClr val="accent1">
                <a:lumMod val="75000"/>
              </a:schemeClr>
            </a:gs>
            <a:gs pos="77000">
              <a:schemeClr val="accent1">
                <a:lumMod val="60000"/>
                <a:lumOff val="40000"/>
              </a:schemeClr>
            </a:gs>
            <a:gs pos="98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463225-5972-42BF-894B-8ABB3415A3BD}"/>
              </a:ext>
            </a:extLst>
          </p:cNvPr>
          <p:cNvSpPr/>
          <p:nvPr/>
        </p:nvSpPr>
        <p:spPr>
          <a:xfrm>
            <a:off x="0" y="4752592"/>
            <a:ext cx="12192000" cy="1030514"/>
          </a:xfrm>
          <a:prstGeom prst="rect">
            <a:avLst/>
          </a:prstGeom>
          <a:gradFill>
            <a:gsLst>
              <a:gs pos="0">
                <a:schemeClr val="accent1">
                  <a:lumMod val="50000"/>
                </a:schemeClr>
              </a:gs>
              <a:gs pos="50000">
                <a:schemeClr val="accent1">
                  <a:lumMod val="75000"/>
                </a:schemeClr>
              </a:gs>
              <a:gs pos="100000">
                <a:schemeClr val="accent1">
                  <a:lumMod val="40000"/>
                  <a:lumOff val="60000"/>
                </a:schemeClr>
              </a:gs>
            </a:gsLs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2331B7DC-C339-4884-A965-CEF837CEF4A8}"/>
              </a:ext>
            </a:extLst>
          </p:cNvPr>
          <p:cNvSpPr/>
          <p:nvPr/>
        </p:nvSpPr>
        <p:spPr>
          <a:xfrm>
            <a:off x="5216365" y="28416"/>
            <a:ext cx="4966424" cy="830997"/>
          </a:xfrm>
          <a:prstGeom prst="rect">
            <a:avLst/>
          </a:prstGeom>
          <a:noFill/>
        </p:spPr>
        <p:txBody>
          <a:bodyPr wrap="none" lIns="91440" tIns="45720" rIns="91440" bIns="45720">
            <a:spAutoFit/>
          </a:bodyPr>
          <a:lstStyle/>
          <a:p>
            <a:pPr algn="ctr"/>
            <a:r>
              <a:rPr lang="es-ES" sz="4800" b="1" i="1" cap="none" spc="0" dirty="0">
                <a:ln w="0"/>
                <a:solidFill>
                  <a:schemeClr val="bg1"/>
                </a:solidFill>
                <a:latin typeface="Bahnschrift Light SemiCondensed" panose="020B0502040204020203" pitchFamily="34" charset="0"/>
              </a:rPr>
              <a:t>Condición de la ruta</a:t>
            </a:r>
            <a:endParaRPr lang="es-ES" sz="4400" b="1" i="1" cap="none" spc="0" dirty="0">
              <a:ln w="0"/>
              <a:solidFill>
                <a:schemeClr val="bg1"/>
              </a:solidFill>
              <a:latin typeface="Bahnschrift Light SemiCondensed" panose="020B0502040204020203" pitchFamily="34" charset="0"/>
            </a:endParaRPr>
          </a:p>
        </p:txBody>
      </p:sp>
      <p:pic>
        <p:nvPicPr>
          <p:cNvPr id="9" name="Imagen 8">
            <a:extLst>
              <a:ext uri="{FF2B5EF4-FFF2-40B4-BE49-F238E27FC236}">
                <a16:creationId xmlns:a16="http://schemas.microsoft.com/office/drawing/2014/main" id="{0F211F94-482D-4DE8-BC82-C71EBB92B40D}"/>
              </a:ext>
            </a:extLst>
          </p:cNvPr>
          <p:cNvPicPr>
            <a:picLocks noChangeAspect="1"/>
          </p:cNvPicPr>
          <p:nvPr/>
        </p:nvPicPr>
        <p:blipFill>
          <a:blip r:embed="rId2">
            <a:extLst>
              <a:ext uri="{BEBA8EAE-BF5A-486C-A8C5-ECC9F3942E4B}">
                <a14:imgProps xmlns:a14="http://schemas.microsoft.com/office/drawing/2010/main">
                  <a14:imgLayer r:embed="rId3">
                    <a14:imgEffect>
                      <a14:saturation sat="57000"/>
                    </a14:imgEffect>
                    <a14:imgEffect>
                      <a14:brightnessContrast bright="25000"/>
                    </a14:imgEffect>
                  </a14:imgLayer>
                </a14:imgProps>
              </a:ext>
            </a:extLst>
          </a:blip>
          <a:stretch>
            <a:fillRect/>
          </a:stretch>
        </p:blipFill>
        <p:spPr>
          <a:xfrm>
            <a:off x="1477207" y="4752593"/>
            <a:ext cx="1100991" cy="1030514"/>
          </a:xfrm>
          <a:prstGeom prst="rect">
            <a:avLst/>
          </a:prstGeom>
        </p:spPr>
      </p:pic>
      <p:pic>
        <p:nvPicPr>
          <p:cNvPr id="13" name="Imagen 12">
            <a:extLst>
              <a:ext uri="{FF2B5EF4-FFF2-40B4-BE49-F238E27FC236}">
                <a16:creationId xmlns:a16="http://schemas.microsoft.com/office/drawing/2014/main" id="{38B6EAEE-82D6-4705-AF9B-F8C91D630440}"/>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609711" y="4740683"/>
            <a:ext cx="1040710" cy="1030514"/>
          </a:xfrm>
          <a:prstGeom prst="rect">
            <a:avLst/>
          </a:prstGeom>
        </p:spPr>
      </p:pic>
      <p:pic>
        <p:nvPicPr>
          <p:cNvPr id="11" name="Imagen 10">
            <a:extLst>
              <a:ext uri="{FF2B5EF4-FFF2-40B4-BE49-F238E27FC236}">
                <a16:creationId xmlns:a16="http://schemas.microsoft.com/office/drawing/2014/main" id="{60F1B969-9838-406E-A95F-7400F8C4DC3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7328" t="19552" r="7822" b="21228"/>
          <a:stretch/>
        </p:blipFill>
        <p:spPr>
          <a:xfrm>
            <a:off x="2956501" y="4752592"/>
            <a:ext cx="1050269" cy="1030514"/>
          </a:xfrm>
          <a:prstGeom prst="rect">
            <a:avLst/>
          </a:prstGeom>
        </p:spPr>
      </p:pic>
      <p:pic>
        <p:nvPicPr>
          <p:cNvPr id="12" name="Imagen 11">
            <a:extLst>
              <a:ext uri="{FF2B5EF4-FFF2-40B4-BE49-F238E27FC236}">
                <a16:creationId xmlns:a16="http://schemas.microsoft.com/office/drawing/2014/main" id="{D3A13C88-40B3-487C-BE53-A516FAC93492}"/>
              </a:ext>
            </a:extLst>
          </p:cNvPr>
          <p:cNvPicPr>
            <a:picLocks noChangeAspect="1"/>
          </p:cNvPicPr>
          <p:nvPr/>
        </p:nvPicPr>
        <p:blipFill>
          <a:blip r:embed="rId8">
            <a:extLst>
              <a:ext uri="{BEBA8EAE-BF5A-486C-A8C5-ECC9F3942E4B}">
                <a14:imgProps xmlns:a14="http://schemas.microsoft.com/office/drawing/2010/main">
                  <a14:imgLayer r:embed="rId9">
                    <a14:imgEffect>
                      <a14:saturation sat="211000"/>
                    </a14:imgEffect>
                  </a14:imgLayer>
                </a14:imgProps>
              </a:ext>
            </a:extLst>
          </a:blip>
          <a:stretch>
            <a:fillRect/>
          </a:stretch>
        </p:blipFill>
        <p:spPr>
          <a:xfrm>
            <a:off x="476036" y="711306"/>
            <a:ext cx="3286496" cy="3292106"/>
          </a:xfrm>
          <a:prstGeom prst="rect">
            <a:avLst/>
          </a:prstGeom>
        </p:spPr>
      </p:pic>
      <p:pic>
        <p:nvPicPr>
          <p:cNvPr id="14" name="Imagen 13">
            <a:extLst>
              <a:ext uri="{FF2B5EF4-FFF2-40B4-BE49-F238E27FC236}">
                <a16:creationId xmlns:a16="http://schemas.microsoft.com/office/drawing/2014/main" id="{41CAED9C-A673-4609-89D2-FDEF35ED9349}"/>
              </a:ext>
            </a:extLst>
          </p:cNvPr>
          <p:cNvPicPr>
            <a:picLocks noChangeAspect="1"/>
          </p:cNvPicPr>
          <p:nvPr/>
        </p:nvPicPr>
        <p:blipFill>
          <a:blip r:embed="rId10">
            <a:extLst>
              <a:ext uri="{BEBA8EAE-BF5A-486C-A8C5-ECC9F3942E4B}">
                <a14:imgProps xmlns:a14="http://schemas.microsoft.com/office/drawing/2010/main">
                  <a14:imgLayer r:embed="rId11">
                    <a14:imgEffect>
                      <a14:saturation sat="7000"/>
                    </a14:imgEffect>
                  </a14:imgLayer>
                </a14:imgProps>
              </a:ext>
            </a:extLst>
          </a:blip>
          <a:stretch>
            <a:fillRect/>
          </a:stretch>
        </p:blipFill>
        <p:spPr>
          <a:xfrm>
            <a:off x="11171685" y="4753399"/>
            <a:ext cx="1033351" cy="1030514"/>
          </a:xfrm>
          <a:prstGeom prst="rect">
            <a:avLst/>
          </a:prstGeom>
        </p:spPr>
      </p:pic>
      <p:pic>
        <p:nvPicPr>
          <p:cNvPr id="15" name="Imagen 14">
            <a:extLst>
              <a:ext uri="{FF2B5EF4-FFF2-40B4-BE49-F238E27FC236}">
                <a16:creationId xmlns:a16="http://schemas.microsoft.com/office/drawing/2014/main" id="{CCBAAB0E-E12C-4F7B-AD35-014FEE21EA83}"/>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5973"/>
                    </a14:imgEffect>
                    <a14:imgEffect>
                      <a14:saturation sat="0"/>
                    </a14:imgEffect>
                  </a14:imgLayer>
                </a14:imgProps>
              </a:ext>
            </a:extLst>
          </a:blip>
          <a:stretch>
            <a:fillRect/>
          </a:stretch>
        </p:blipFill>
        <p:spPr>
          <a:xfrm>
            <a:off x="4382349" y="4775572"/>
            <a:ext cx="1025494" cy="1028689"/>
          </a:xfrm>
          <a:prstGeom prst="rect">
            <a:avLst/>
          </a:prstGeom>
        </p:spPr>
      </p:pic>
      <p:pic>
        <p:nvPicPr>
          <p:cNvPr id="17" name="Imagen 16">
            <a:extLst>
              <a:ext uri="{FF2B5EF4-FFF2-40B4-BE49-F238E27FC236}">
                <a16:creationId xmlns:a16="http://schemas.microsoft.com/office/drawing/2014/main" id="{0252E71C-03C5-4969-8AD1-BECDF6E6D4A9}"/>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5778821" y="4757369"/>
            <a:ext cx="1044467" cy="1049580"/>
          </a:xfrm>
          <a:prstGeom prst="rect">
            <a:avLst/>
          </a:prstGeom>
        </p:spPr>
      </p:pic>
      <p:pic>
        <p:nvPicPr>
          <p:cNvPr id="18" name="Imagen 17">
            <a:extLst>
              <a:ext uri="{FF2B5EF4-FFF2-40B4-BE49-F238E27FC236}">
                <a16:creationId xmlns:a16="http://schemas.microsoft.com/office/drawing/2014/main" id="{F806F6A7-E387-46C0-BA1A-E42B35CDA0CD}"/>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7194266" y="4763170"/>
            <a:ext cx="1040710" cy="1030514"/>
          </a:xfrm>
          <a:prstGeom prst="rect">
            <a:avLst/>
          </a:prstGeom>
        </p:spPr>
      </p:pic>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B968E81F-90C7-4F21-9130-F5756591E1C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4749A88-C85C-4659-AA5C-3404A103CB6A}"/>
              </a:ext>
            </a:extLst>
          </p:cNvPr>
          <p:cNvSpPr txBox="1"/>
          <p:nvPr/>
        </p:nvSpPr>
        <p:spPr>
          <a:xfrm>
            <a:off x="4358715" y="1164803"/>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 Las condiciones de la ruta, como el estado del pavimento y las obras en la carretera, pueden afectar la velocidad y la eficiencia de los vehículos</a:t>
            </a:r>
            <a:endParaRPr lang="es-CO" sz="2400" dirty="0">
              <a:solidFill>
                <a:schemeClr val="bg1"/>
              </a:solidFill>
              <a:latin typeface="Agency FB" panose="020B0503020202020204" pitchFamily="34" charset="0"/>
            </a:endParaRPr>
          </a:p>
        </p:txBody>
      </p:sp>
      <p:sp>
        <p:nvSpPr>
          <p:cNvPr id="20" name="Triángulo isósceles 19">
            <a:extLst>
              <a:ext uri="{FF2B5EF4-FFF2-40B4-BE49-F238E27FC236}">
                <a16:creationId xmlns:a16="http://schemas.microsoft.com/office/drawing/2014/main" id="{DF83401D-DAF0-4D1D-A8FE-C458CDF046B4}"/>
              </a:ext>
            </a:extLst>
          </p:cNvPr>
          <p:cNvSpPr/>
          <p:nvPr/>
        </p:nvSpPr>
        <p:spPr>
          <a:xfrm rot="5400000">
            <a:off x="4193646" y="1332887"/>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29955874-925C-46F1-B1D7-F1088C718821}"/>
              </a:ext>
            </a:extLst>
          </p:cNvPr>
          <p:cNvSpPr txBox="1"/>
          <p:nvPr/>
        </p:nvSpPr>
        <p:spPr>
          <a:xfrm>
            <a:off x="4405392" y="2152201"/>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Conocer estas condiciones es vital para predecir posibles retrasos y optimizar las rutas en consecuencia.</a:t>
            </a:r>
            <a:endParaRPr lang="es-CO" sz="2400" dirty="0">
              <a:solidFill>
                <a:schemeClr val="bg1"/>
              </a:solidFill>
              <a:latin typeface="Agency FB" panose="020B0503020202020204" pitchFamily="34" charset="0"/>
            </a:endParaRPr>
          </a:p>
        </p:txBody>
      </p:sp>
      <p:sp>
        <p:nvSpPr>
          <p:cNvPr id="23" name="Triángulo isósceles 22">
            <a:extLst>
              <a:ext uri="{FF2B5EF4-FFF2-40B4-BE49-F238E27FC236}">
                <a16:creationId xmlns:a16="http://schemas.microsoft.com/office/drawing/2014/main" id="{8F14C2FD-249F-4761-B61E-13CC47953338}"/>
              </a:ext>
            </a:extLst>
          </p:cNvPr>
          <p:cNvSpPr/>
          <p:nvPr/>
        </p:nvSpPr>
        <p:spPr>
          <a:xfrm rot="5400000">
            <a:off x="4193646" y="2308682"/>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pic>
        <p:nvPicPr>
          <p:cNvPr id="22" name="Imagen 21">
            <a:extLst>
              <a:ext uri="{FF2B5EF4-FFF2-40B4-BE49-F238E27FC236}">
                <a16:creationId xmlns:a16="http://schemas.microsoft.com/office/drawing/2014/main" id="{437C1F0C-5332-4973-9DD6-71E9DA301ED9}"/>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Lst>
          </a:blip>
          <a:stretch>
            <a:fillRect/>
          </a:stretch>
        </p:blipFill>
        <p:spPr>
          <a:xfrm>
            <a:off x="80735" y="4728749"/>
            <a:ext cx="1025494" cy="1035189"/>
          </a:xfrm>
          <a:prstGeom prst="rect">
            <a:avLst/>
          </a:prstGeom>
        </p:spPr>
      </p:pic>
    </p:spTree>
    <p:extLst>
      <p:ext uri="{BB962C8B-B14F-4D97-AF65-F5344CB8AC3E}">
        <p14:creationId xmlns:p14="http://schemas.microsoft.com/office/powerpoint/2010/main" val="2936199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40000">
              <a:schemeClr val="accent1">
                <a:lumMod val="75000"/>
              </a:schemeClr>
            </a:gs>
            <a:gs pos="77000">
              <a:schemeClr val="accent1">
                <a:lumMod val="60000"/>
                <a:lumOff val="40000"/>
              </a:schemeClr>
            </a:gs>
            <a:gs pos="98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463225-5972-42BF-894B-8ABB3415A3BD}"/>
              </a:ext>
            </a:extLst>
          </p:cNvPr>
          <p:cNvSpPr/>
          <p:nvPr/>
        </p:nvSpPr>
        <p:spPr>
          <a:xfrm>
            <a:off x="0" y="4752592"/>
            <a:ext cx="12192000" cy="1030514"/>
          </a:xfrm>
          <a:prstGeom prst="rect">
            <a:avLst/>
          </a:prstGeom>
          <a:gradFill>
            <a:gsLst>
              <a:gs pos="0">
                <a:schemeClr val="accent1">
                  <a:lumMod val="50000"/>
                </a:schemeClr>
              </a:gs>
              <a:gs pos="50000">
                <a:schemeClr val="accent1">
                  <a:lumMod val="75000"/>
                </a:schemeClr>
              </a:gs>
              <a:gs pos="100000">
                <a:schemeClr val="accent1">
                  <a:lumMod val="40000"/>
                  <a:lumOff val="60000"/>
                </a:schemeClr>
              </a:gs>
            </a:gsLs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2331B7DC-C339-4884-A965-CEF837CEF4A8}"/>
              </a:ext>
            </a:extLst>
          </p:cNvPr>
          <p:cNvSpPr/>
          <p:nvPr/>
        </p:nvSpPr>
        <p:spPr>
          <a:xfrm>
            <a:off x="5255643" y="28416"/>
            <a:ext cx="4887877" cy="830997"/>
          </a:xfrm>
          <a:prstGeom prst="rect">
            <a:avLst/>
          </a:prstGeom>
          <a:noFill/>
        </p:spPr>
        <p:txBody>
          <a:bodyPr wrap="none" lIns="91440" tIns="45720" rIns="91440" bIns="45720">
            <a:spAutoFit/>
          </a:bodyPr>
          <a:lstStyle/>
          <a:p>
            <a:pPr algn="ctr"/>
            <a:r>
              <a:rPr lang="es-ES" sz="4800" b="1" i="1" cap="none" spc="0" dirty="0">
                <a:ln w="0"/>
                <a:solidFill>
                  <a:schemeClr val="bg1"/>
                </a:solidFill>
                <a:latin typeface="Bahnschrift Light SemiCondensed" panose="020B0502040204020203" pitchFamily="34" charset="0"/>
              </a:rPr>
              <a:t>Demanda de la ruta</a:t>
            </a:r>
            <a:endParaRPr lang="es-ES" sz="4400" b="1" i="1" cap="none" spc="0" dirty="0">
              <a:ln w="0"/>
              <a:solidFill>
                <a:schemeClr val="bg1"/>
              </a:solidFill>
              <a:latin typeface="Bahnschrift Light SemiCondensed" panose="020B0502040204020203" pitchFamily="34" charset="0"/>
            </a:endParaRPr>
          </a:p>
        </p:txBody>
      </p:sp>
      <p:pic>
        <p:nvPicPr>
          <p:cNvPr id="9" name="Imagen 8">
            <a:extLst>
              <a:ext uri="{FF2B5EF4-FFF2-40B4-BE49-F238E27FC236}">
                <a16:creationId xmlns:a16="http://schemas.microsoft.com/office/drawing/2014/main" id="{0F211F94-482D-4DE8-BC82-C71EBB92B40D}"/>
              </a:ext>
            </a:extLst>
          </p:cNvPr>
          <p:cNvPicPr>
            <a:picLocks noChangeAspect="1"/>
          </p:cNvPicPr>
          <p:nvPr/>
        </p:nvPicPr>
        <p:blipFill>
          <a:blip r:embed="rId2">
            <a:extLst>
              <a:ext uri="{BEBA8EAE-BF5A-486C-A8C5-ECC9F3942E4B}">
                <a14:imgProps xmlns:a14="http://schemas.microsoft.com/office/drawing/2010/main">
                  <a14:imgLayer r:embed="rId3">
                    <a14:imgEffect>
                      <a14:saturation sat="57000"/>
                    </a14:imgEffect>
                    <a14:imgEffect>
                      <a14:brightnessContrast bright="25000"/>
                    </a14:imgEffect>
                  </a14:imgLayer>
                </a14:imgProps>
              </a:ext>
            </a:extLst>
          </a:blip>
          <a:stretch>
            <a:fillRect/>
          </a:stretch>
        </p:blipFill>
        <p:spPr>
          <a:xfrm>
            <a:off x="1477207" y="4752593"/>
            <a:ext cx="1100991" cy="1030514"/>
          </a:xfrm>
          <a:prstGeom prst="rect">
            <a:avLst/>
          </a:prstGeom>
        </p:spPr>
      </p:pic>
      <p:pic>
        <p:nvPicPr>
          <p:cNvPr id="13" name="Imagen 12">
            <a:extLst>
              <a:ext uri="{FF2B5EF4-FFF2-40B4-BE49-F238E27FC236}">
                <a16:creationId xmlns:a16="http://schemas.microsoft.com/office/drawing/2014/main" id="{38B6EAEE-82D6-4705-AF9B-F8C91D630440}"/>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609711" y="4740683"/>
            <a:ext cx="1040710" cy="1030514"/>
          </a:xfrm>
          <a:prstGeom prst="rect">
            <a:avLst/>
          </a:prstGeom>
        </p:spPr>
      </p:pic>
      <p:pic>
        <p:nvPicPr>
          <p:cNvPr id="11" name="Imagen 10">
            <a:extLst>
              <a:ext uri="{FF2B5EF4-FFF2-40B4-BE49-F238E27FC236}">
                <a16:creationId xmlns:a16="http://schemas.microsoft.com/office/drawing/2014/main" id="{60F1B969-9838-406E-A95F-7400F8C4DC3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7328" t="19552" r="7822" b="21228"/>
          <a:stretch/>
        </p:blipFill>
        <p:spPr>
          <a:xfrm>
            <a:off x="2956501" y="4752592"/>
            <a:ext cx="1050269" cy="1030514"/>
          </a:xfrm>
          <a:prstGeom prst="rect">
            <a:avLst/>
          </a:prstGeom>
        </p:spPr>
      </p:pic>
      <p:pic>
        <p:nvPicPr>
          <p:cNvPr id="12" name="Imagen 11">
            <a:extLst>
              <a:ext uri="{FF2B5EF4-FFF2-40B4-BE49-F238E27FC236}">
                <a16:creationId xmlns:a16="http://schemas.microsoft.com/office/drawing/2014/main" id="{D3A13C88-40B3-487C-BE53-A516FAC93492}"/>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10025156" y="4773747"/>
            <a:ext cx="1040710" cy="1030514"/>
          </a:xfrm>
          <a:prstGeom prst="rect">
            <a:avLst/>
          </a:prstGeom>
        </p:spPr>
      </p:pic>
      <p:pic>
        <p:nvPicPr>
          <p:cNvPr id="14" name="Imagen 13">
            <a:extLst>
              <a:ext uri="{FF2B5EF4-FFF2-40B4-BE49-F238E27FC236}">
                <a16:creationId xmlns:a16="http://schemas.microsoft.com/office/drawing/2014/main" id="{41CAED9C-A673-4609-89D2-FDEF35ED9349}"/>
              </a:ext>
            </a:extLst>
          </p:cNvPr>
          <p:cNvPicPr>
            <a:picLocks noChangeAspect="1"/>
          </p:cNvPicPr>
          <p:nvPr/>
        </p:nvPicPr>
        <p:blipFill>
          <a:blip r:embed="rId10">
            <a:extLst>
              <a:ext uri="{BEBA8EAE-BF5A-486C-A8C5-ECC9F3942E4B}">
                <a14:imgProps xmlns:a14="http://schemas.microsoft.com/office/drawing/2010/main">
                  <a14:imgLayer r:embed="rId11">
                    <a14:imgEffect>
                      <a14:saturation sat="289000"/>
                    </a14:imgEffect>
                  </a14:imgLayer>
                </a14:imgProps>
              </a:ext>
            </a:extLst>
          </a:blip>
          <a:stretch>
            <a:fillRect/>
          </a:stretch>
        </p:blipFill>
        <p:spPr>
          <a:xfrm>
            <a:off x="472984" y="784687"/>
            <a:ext cx="3154002" cy="3145343"/>
          </a:xfrm>
          <a:prstGeom prst="rect">
            <a:avLst/>
          </a:prstGeom>
        </p:spPr>
      </p:pic>
      <p:pic>
        <p:nvPicPr>
          <p:cNvPr id="15" name="Imagen 14">
            <a:extLst>
              <a:ext uri="{FF2B5EF4-FFF2-40B4-BE49-F238E27FC236}">
                <a16:creationId xmlns:a16="http://schemas.microsoft.com/office/drawing/2014/main" id="{CCBAAB0E-E12C-4F7B-AD35-014FEE21EA83}"/>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5973"/>
                    </a14:imgEffect>
                    <a14:imgEffect>
                      <a14:saturation sat="0"/>
                    </a14:imgEffect>
                  </a14:imgLayer>
                </a14:imgProps>
              </a:ext>
            </a:extLst>
          </a:blip>
          <a:stretch>
            <a:fillRect/>
          </a:stretch>
        </p:blipFill>
        <p:spPr>
          <a:xfrm>
            <a:off x="4382349" y="4775572"/>
            <a:ext cx="1025494" cy="1028689"/>
          </a:xfrm>
          <a:prstGeom prst="rect">
            <a:avLst/>
          </a:prstGeom>
        </p:spPr>
      </p:pic>
      <p:pic>
        <p:nvPicPr>
          <p:cNvPr id="17" name="Imagen 16">
            <a:extLst>
              <a:ext uri="{FF2B5EF4-FFF2-40B4-BE49-F238E27FC236}">
                <a16:creationId xmlns:a16="http://schemas.microsoft.com/office/drawing/2014/main" id="{0252E71C-03C5-4969-8AD1-BECDF6E6D4A9}"/>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5778821" y="4757369"/>
            <a:ext cx="1044467" cy="1049580"/>
          </a:xfrm>
          <a:prstGeom prst="rect">
            <a:avLst/>
          </a:prstGeom>
        </p:spPr>
      </p:pic>
      <p:pic>
        <p:nvPicPr>
          <p:cNvPr id="18" name="Imagen 17">
            <a:extLst>
              <a:ext uri="{FF2B5EF4-FFF2-40B4-BE49-F238E27FC236}">
                <a16:creationId xmlns:a16="http://schemas.microsoft.com/office/drawing/2014/main" id="{F806F6A7-E387-46C0-BA1A-E42B35CDA0CD}"/>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7194266" y="4763170"/>
            <a:ext cx="1040710" cy="1030514"/>
          </a:xfrm>
          <a:prstGeom prst="rect">
            <a:avLst/>
          </a:prstGeom>
        </p:spPr>
      </p:pic>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B968E81F-90C7-4F21-9130-F5756591E1C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4749A88-C85C-4659-AA5C-3404A103CB6A}"/>
              </a:ext>
            </a:extLst>
          </p:cNvPr>
          <p:cNvSpPr txBox="1"/>
          <p:nvPr/>
        </p:nvSpPr>
        <p:spPr>
          <a:xfrm>
            <a:off x="4358715" y="1164803"/>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 La demanda representa la cantidad de pasajeros que utilizan el transporte público en una ruta específica y en un momento determinado</a:t>
            </a:r>
            <a:endParaRPr lang="es-CO" sz="2400" dirty="0">
              <a:solidFill>
                <a:schemeClr val="bg1"/>
              </a:solidFill>
              <a:latin typeface="Agency FB" panose="020B0503020202020204" pitchFamily="34" charset="0"/>
            </a:endParaRPr>
          </a:p>
        </p:txBody>
      </p:sp>
      <p:sp>
        <p:nvSpPr>
          <p:cNvPr id="20" name="Triángulo isósceles 19">
            <a:extLst>
              <a:ext uri="{FF2B5EF4-FFF2-40B4-BE49-F238E27FC236}">
                <a16:creationId xmlns:a16="http://schemas.microsoft.com/office/drawing/2014/main" id="{DF83401D-DAF0-4D1D-A8FE-C458CDF046B4}"/>
              </a:ext>
            </a:extLst>
          </p:cNvPr>
          <p:cNvSpPr/>
          <p:nvPr/>
        </p:nvSpPr>
        <p:spPr>
          <a:xfrm rot="5400000">
            <a:off x="4193646" y="1332887"/>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29955874-925C-46F1-B1D7-F1088C718821}"/>
              </a:ext>
            </a:extLst>
          </p:cNvPr>
          <p:cNvSpPr txBox="1"/>
          <p:nvPr/>
        </p:nvSpPr>
        <p:spPr>
          <a:xfrm>
            <a:off x="4355112" y="2159799"/>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Analizar la demanda ayuda a entender la saturación de las rutas y a planificar para satisfacer las necesidades de los pasajeros.</a:t>
            </a:r>
            <a:endParaRPr lang="es-CO" sz="2400" dirty="0">
              <a:solidFill>
                <a:schemeClr val="bg1"/>
              </a:solidFill>
              <a:latin typeface="Agency FB" panose="020B0503020202020204" pitchFamily="34" charset="0"/>
            </a:endParaRPr>
          </a:p>
        </p:txBody>
      </p:sp>
      <p:sp>
        <p:nvSpPr>
          <p:cNvPr id="23" name="Triángulo isósceles 22">
            <a:extLst>
              <a:ext uri="{FF2B5EF4-FFF2-40B4-BE49-F238E27FC236}">
                <a16:creationId xmlns:a16="http://schemas.microsoft.com/office/drawing/2014/main" id="{8F14C2FD-249F-4761-B61E-13CC47953338}"/>
              </a:ext>
            </a:extLst>
          </p:cNvPr>
          <p:cNvSpPr/>
          <p:nvPr/>
        </p:nvSpPr>
        <p:spPr>
          <a:xfrm rot="5400000">
            <a:off x="4193646" y="2380558"/>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pic>
        <p:nvPicPr>
          <p:cNvPr id="22" name="Imagen 21">
            <a:extLst>
              <a:ext uri="{FF2B5EF4-FFF2-40B4-BE49-F238E27FC236}">
                <a16:creationId xmlns:a16="http://schemas.microsoft.com/office/drawing/2014/main" id="{4689120C-BD0A-4971-8E6A-8AF9255EAFD5}"/>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Lst>
          </a:blip>
          <a:stretch>
            <a:fillRect/>
          </a:stretch>
        </p:blipFill>
        <p:spPr>
          <a:xfrm>
            <a:off x="80735" y="4740683"/>
            <a:ext cx="1025494" cy="1035189"/>
          </a:xfrm>
          <a:prstGeom prst="rect">
            <a:avLst/>
          </a:prstGeom>
        </p:spPr>
      </p:pic>
    </p:spTree>
    <p:extLst>
      <p:ext uri="{BB962C8B-B14F-4D97-AF65-F5344CB8AC3E}">
        <p14:creationId xmlns:p14="http://schemas.microsoft.com/office/powerpoint/2010/main" val="965962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2000">
              <a:schemeClr val="accent1">
                <a:lumMod val="7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E5BA0-3537-48B4-86FE-F041652811D3}"/>
              </a:ext>
            </a:extLst>
          </p:cNvPr>
          <p:cNvSpPr>
            <a:spLocks noGrp="1"/>
          </p:cNvSpPr>
          <p:nvPr>
            <p:ph type="title"/>
          </p:nvPr>
        </p:nvSpPr>
        <p:spPr>
          <a:xfrm>
            <a:off x="2954936" y="-71387"/>
            <a:ext cx="6581931" cy="907272"/>
          </a:xfrm>
        </p:spPr>
        <p:txBody>
          <a:bodyPr/>
          <a:lstStyle/>
          <a:p>
            <a:r>
              <a:rPr lang="es-MX" b="1" i="1" dirty="0">
                <a:solidFill>
                  <a:schemeClr val="bg1"/>
                </a:solidFill>
                <a:latin typeface="Bahnschrift SemiBold SemiConden" panose="020B0502040204020203" pitchFamily="34" charset="0"/>
              </a:rPr>
              <a:t>Procesamiento de los datos </a:t>
            </a:r>
            <a:endParaRPr lang="es-CO" b="1" i="1" dirty="0">
              <a:solidFill>
                <a:schemeClr val="bg1"/>
              </a:solidFill>
              <a:latin typeface="Bahnschrift SemiBold SemiConden" panose="020B0502040204020203" pitchFamily="34" charset="0"/>
            </a:endParaRPr>
          </a:p>
        </p:txBody>
      </p:sp>
      <p:sp>
        <p:nvSpPr>
          <p:cNvPr id="3" name="Marcador de contenido 2">
            <a:extLst>
              <a:ext uri="{FF2B5EF4-FFF2-40B4-BE49-F238E27FC236}">
                <a16:creationId xmlns:a16="http://schemas.microsoft.com/office/drawing/2014/main" id="{32EB198F-DE24-433F-8458-F5C3E715545C}"/>
              </a:ext>
            </a:extLst>
          </p:cNvPr>
          <p:cNvSpPr>
            <a:spLocks noGrp="1"/>
          </p:cNvSpPr>
          <p:nvPr>
            <p:ph idx="1"/>
          </p:nvPr>
        </p:nvSpPr>
        <p:spPr>
          <a:xfrm>
            <a:off x="193623" y="1343818"/>
            <a:ext cx="3853721" cy="887595"/>
          </a:xfrm>
        </p:spPr>
        <p:txBody>
          <a:bodyPr>
            <a:normAutofit/>
          </a:bodyPr>
          <a:lstStyle/>
          <a:p>
            <a:pPr marL="0" indent="0">
              <a:buNone/>
            </a:pPr>
            <a:r>
              <a:rPr lang="es-MX" b="1" i="1" dirty="0">
                <a:solidFill>
                  <a:schemeClr val="bg1"/>
                </a:solidFill>
                <a:latin typeface="Bahnschrift SemiBold SemiConden" panose="020B0502040204020203" pitchFamily="34" charset="0"/>
              </a:rPr>
              <a:t>Primer procesamiento:</a:t>
            </a:r>
            <a:endParaRPr lang="es-CO" b="1" i="1" dirty="0">
              <a:solidFill>
                <a:schemeClr val="bg1"/>
              </a:solidFill>
              <a:latin typeface="Bahnschrift SemiBold SemiConden" panose="020B0502040204020203" pitchFamily="34" charset="0"/>
            </a:endParaRPr>
          </a:p>
        </p:txBody>
      </p:sp>
      <p:pic>
        <p:nvPicPr>
          <p:cNvPr id="5"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F4248EFF-2B1C-436E-8192-B6921AFF2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306" y="5546361"/>
            <a:ext cx="2493694" cy="131163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EE7CBF84-C592-4023-B3B1-7049777BB6EB}"/>
              </a:ext>
            </a:extLst>
          </p:cNvPr>
          <p:cNvPicPr>
            <a:picLocks noChangeAspect="1"/>
          </p:cNvPicPr>
          <p:nvPr/>
        </p:nvPicPr>
        <p:blipFill>
          <a:blip r:embed="rId3"/>
          <a:stretch>
            <a:fillRect/>
          </a:stretch>
        </p:blipFill>
        <p:spPr>
          <a:xfrm>
            <a:off x="5403963" y="888351"/>
            <a:ext cx="4294343" cy="5670565"/>
          </a:xfrm>
          <a:prstGeom prst="rect">
            <a:avLst/>
          </a:prstGeom>
        </p:spPr>
      </p:pic>
      <p:graphicFrame>
        <p:nvGraphicFramePr>
          <p:cNvPr id="8" name="Tabla 7">
            <a:extLst>
              <a:ext uri="{FF2B5EF4-FFF2-40B4-BE49-F238E27FC236}">
                <a16:creationId xmlns:a16="http://schemas.microsoft.com/office/drawing/2014/main" id="{934B7D38-9D77-4B29-8806-2851E062786C}"/>
              </a:ext>
            </a:extLst>
          </p:cNvPr>
          <p:cNvGraphicFramePr>
            <a:graphicFrameLocks noGrp="1"/>
          </p:cNvGraphicFramePr>
          <p:nvPr>
            <p:extLst>
              <p:ext uri="{D42A27DB-BD31-4B8C-83A1-F6EECF244321}">
                <p14:modId xmlns:p14="http://schemas.microsoft.com/office/powerpoint/2010/main" val="2185953857"/>
              </p:ext>
            </p:extLst>
          </p:nvPr>
        </p:nvGraphicFramePr>
        <p:xfrm>
          <a:off x="808218" y="2083633"/>
          <a:ext cx="3853721" cy="4392118"/>
        </p:xfrm>
        <a:graphic>
          <a:graphicData uri="http://schemas.openxmlformats.org/drawingml/2006/table">
            <a:tbl>
              <a:tblPr/>
              <a:tblGrid>
                <a:gridCol w="873378">
                  <a:extLst>
                    <a:ext uri="{9D8B030D-6E8A-4147-A177-3AD203B41FA5}">
                      <a16:colId xmlns:a16="http://schemas.microsoft.com/office/drawing/2014/main" val="1291449493"/>
                    </a:ext>
                  </a:extLst>
                </a:gridCol>
                <a:gridCol w="1460566">
                  <a:extLst>
                    <a:ext uri="{9D8B030D-6E8A-4147-A177-3AD203B41FA5}">
                      <a16:colId xmlns:a16="http://schemas.microsoft.com/office/drawing/2014/main" val="556500923"/>
                    </a:ext>
                  </a:extLst>
                </a:gridCol>
                <a:gridCol w="1519777">
                  <a:extLst>
                    <a:ext uri="{9D8B030D-6E8A-4147-A177-3AD203B41FA5}">
                      <a16:colId xmlns:a16="http://schemas.microsoft.com/office/drawing/2014/main" val="1820062172"/>
                    </a:ext>
                  </a:extLst>
                </a:gridCol>
              </a:tblGrid>
              <a:tr h="325342">
                <a:tc>
                  <a:txBody>
                    <a:bodyPr/>
                    <a:lstStyle/>
                    <a:p>
                      <a:pPr algn="ctr" fontAlgn="ctr"/>
                      <a:r>
                        <a:rPr lang="es-CO" sz="1600" b="1" i="1" u="none" strike="noStrike">
                          <a:solidFill>
                            <a:srgbClr val="FFFFFF"/>
                          </a:solidFill>
                          <a:effectLst/>
                          <a:latin typeface="Calibri" panose="020F0502020204030204" pitchFamily="34" charset="0"/>
                        </a:rPr>
                        <a:t>Ruta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600" b="1" i="1" u="none" strike="noStrike">
                          <a:solidFill>
                            <a:srgbClr val="FFFFFF"/>
                          </a:solidFill>
                          <a:effectLst/>
                          <a:latin typeface="Calibri" panose="020F0502020204030204" pitchFamily="34" charset="0"/>
                        </a:rPr>
                        <a:t>Origen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600" b="1" i="1" u="none" strike="noStrike">
                          <a:solidFill>
                            <a:srgbClr val="FFFFFF"/>
                          </a:solidFill>
                          <a:effectLst/>
                          <a:latin typeface="Calibri" panose="020F0502020204030204" pitchFamily="34" charset="0"/>
                        </a:rPr>
                        <a:t>Destino </a:t>
                      </a:r>
                    </a:p>
                  </a:txBody>
                  <a:tcPr marL="9525" marR="9525" marT="952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2310893839"/>
                  </a:ext>
                </a:extLst>
              </a:tr>
              <a:tr h="290484">
                <a:tc>
                  <a:txBody>
                    <a:bodyPr/>
                    <a:lstStyle/>
                    <a:p>
                      <a:pPr algn="ctr" fontAlgn="ctr"/>
                      <a:r>
                        <a:rPr lang="es-CO" sz="1200" b="1" i="1" u="none" strike="noStrike">
                          <a:solidFill>
                            <a:srgbClr val="FFFFFF"/>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Enea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Chipre</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1603462128"/>
                  </a:ext>
                </a:extLst>
              </a:tr>
              <a:tr h="290484">
                <a:tc>
                  <a:txBody>
                    <a:bodyPr/>
                    <a:lstStyle/>
                    <a:p>
                      <a:pPr algn="ctr" fontAlgn="ctr"/>
                      <a:r>
                        <a:rPr lang="es-CO" sz="1200" b="1" i="1" u="none" strike="noStrike">
                          <a:solidFill>
                            <a:srgbClr val="FFFFFF"/>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La linda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Centro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2815116732"/>
                  </a:ext>
                </a:extLst>
              </a:tr>
              <a:tr h="290484">
                <a:tc>
                  <a:txBody>
                    <a:bodyPr/>
                    <a:lstStyle/>
                    <a:p>
                      <a:pPr algn="ctr" fontAlgn="ctr"/>
                      <a:r>
                        <a:rPr lang="es-CO" sz="1200" b="1" i="1" u="none" strike="noStrike">
                          <a:solidFill>
                            <a:srgbClr val="FFFFFF"/>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Cumbre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Cambulos</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1795340190"/>
                  </a:ext>
                </a:extLst>
              </a:tr>
              <a:tr h="290484">
                <a:tc>
                  <a:txBody>
                    <a:bodyPr/>
                    <a:lstStyle/>
                    <a:p>
                      <a:pPr algn="ctr" fontAlgn="ctr"/>
                      <a:r>
                        <a:rPr lang="es-CO" sz="1200" b="1" i="1" u="none" strike="noStrike">
                          <a:solidFill>
                            <a:srgbClr val="FFFFFF"/>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Aranjuez</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Villa Pilar</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2080153671"/>
                  </a:ext>
                </a:extLst>
              </a:tr>
              <a:tr h="290484">
                <a:tc>
                  <a:txBody>
                    <a:bodyPr/>
                    <a:lstStyle/>
                    <a:p>
                      <a:pPr algn="ctr" fontAlgn="ctr"/>
                      <a:r>
                        <a:rPr lang="es-CO" sz="1200" b="1" i="1" u="none" strike="noStrike">
                          <a:solidFill>
                            <a:srgbClr val="FFFFFF"/>
                          </a:solidFill>
                          <a:effectLst/>
                          <a:latin typeface="Calibri" panose="020F0502020204030204" pitchFamily="34" charset="0"/>
                        </a:rPr>
                        <a:t>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Sultana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Villa Pilar</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1788201019"/>
                  </a:ext>
                </a:extLst>
              </a:tr>
              <a:tr h="290484">
                <a:tc>
                  <a:txBody>
                    <a:bodyPr/>
                    <a:lstStyle/>
                    <a:p>
                      <a:pPr algn="ctr" fontAlgn="ctr"/>
                      <a:r>
                        <a:rPr lang="es-CO" sz="1200" b="1" i="1" u="none" strike="noStrike">
                          <a:solidFill>
                            <a:srgbClr val="FFFFFF"/>
                          </a:solidFill>
                          <a:effectLst/>
                          <a:latin typeface="Calibri" panose="020F0502020204030204" pitchFamily="34" charset="0"/>
                        </a:rPr>
                        <a:t>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Puerta Del Sol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Malteria</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3879160033"/>
                  </a:ext>
                </a:extLst>
              </a:tr>
              <a:tr h="290484">
                <a:tc>
                  <a:txBody>
                    <a:bodyPr/>
                    <a:lstStyle/>
                    <a:p>
                      <a:pPr algn="ctr" fontAlgn="ctr"/>
                      <a:r>
                        <a:rPr lang="es-CO" sz="1200" b="1" i="1" u="none" strike="noStrike">
                          <a:solidFill>
                            <a:srgbClr val="FFFFFF"/>
                          </a:solidFill>
                          <a:effectLst/>
                          <a:latin typeface="Calibri" panose="020F0502020204030204" pitchFamily="34" charset="0"/>
                        </a:rPr>
                        <a:t>7</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Comuneros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Villa Pilar</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2314504398"/>
                  </a:ext>
                </a:extLst>
              </a:tr>
              <a:tr h="290484">
                <a:tc>
                  <a:txBody>
                    <a:bodyPr/>
                    <a:lstStyle/>
                    <a:p>
                      <a:pPr algn="ctr" fontAlgn="ctr"/>
                      <a:r>
                        <a:rPr lang="es-CO" sz="1200" b="1" i="1" u="none" strike="noStrike">
                          <a:solidFill>
                            <a:srgbClr val="FFFFFF"/>
                          </a:solidFill>
                          <a:effectLst/>
                          <a:latin typeface="Calibri" panose="020F0502020204030204" pitchFamily="34" charset="0"/>
                        </a:rPr>
                        <a:t>8</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Villa Luz</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Villa Pilar</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1664572938"/>
                  </a:ext>
                </a:extLst>
              </a:tr>
              <a:tr h="290484">
                <a:tc>
                  <a:txBody>
                    <a:bodyPr/>
                    <a:lstStyle/>
                    <a:p>
                      <a:pPr algn="ctr" fontAlgn="ctr"/>
                      <a:r>
                        <a:rPr lang="es-CO" sz="1200" b="1" i="1" u="none" strike="noStrike">
                          <a:solidFill>
                            <a:srgbClr val="FFFFFF"/>
                          </a:solidFill>
                          <a:effectLst/>
                          <a:latin typeface="Calibri" panose="020F0502020204030204" pitchFamily="34" charset="0"/>
                        </a:rPr>
                        <a:t>9</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Bengala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Villa Pilar</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3528492139"/>
                  </a:ext>
                </a:extLst>
              </a:tr>
              <a:tr h="290484">
                <a:tc>
                  <a:txBody>
                    <a:bodyPr/>
                    <a:lstStyle/>
                    <a:p>
                      <a:pPr algn="ctr" fontAlgn="ctr"/>
                      <a:r>
                        <a:rPr lang="es-CO" sz="1200" b="1" i="1" u="none" strike="noStrike">
                          <a:solidFill>
                            <a:srgbClr val="FFFFFF"/>
                          </a:solidFill>
                          <a:effectLst/>
                          <a:latin typeface="Calibri" panose="020F0502020204030204" pitchFamily="34" charset="0"/>
                        </a:rPr>
                        <a:t>10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Malteria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Villa Pilar</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2705953627"/>
                  </a:ext>
                </a:extLst>
              </a:tr>
              <a:tr h="290484">
                <a:tc>
                  <a:txBody>
                    <a:bodyPr/>
                    <a:lstStyle/>
                    <a:p>
                      <a:pPr algn="ctr" fontAlgn="ctr"/>
                      <a:r>
                        <a:rPr lang="es-CO" sz="1200" b="1" i="1" u="none" strike="noStrike">
                          <a:solidFill>
                            <a:srgbClr val="FFFFFF"/>
                          </a:solidFill>
                          <a:effectLst/>
                          <a:latin typeface="Calibri" panose="020F0502020204030204" pitchFamily="34" charset="0"/>
                        </a:rPr>
                        <a:t>11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Sultana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La linda</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433895373"/>
                  </a:ext>
                </a:extLst>
              </a:tr>
              <a:tr h="290484">
                <a:tc>
                  <a:txBody>
                    <a:bodyPr/>
                    <a:lstStyle/>
                    <a:p>
                      <a:pPr algn="ctr" fontAlgn="ctr"/>
                      <a:r>
                        <a:rPr lang="es-CO" sz="1200" b="1" i="1" u="none" strike="noStrike">
                          <a:solidFill>
                            <a:srgbClr val="FFFFFF"/>
                          </a:solidFill>
                          <a:effectLst/>
                          <a:latin typeface="Calibri" panose="020F0502020204030204" pitchFamily="34" charset="0"/>
                        </a:rPr>
                        <a:t>12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El Guamal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Villa pilar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3020519034"/>
                  </a:ext>
                </a:extLst>
              </a:tr>
              <a:tr h="290484">
                <a:tc>
                  <a:txBody>
                    <a:bodyPr/>
                    <a:lstStyle/>
                    <a:p>
                      <a:pPr algn="ctr" fontAlgn="ctr"/>
                      <a:r>
                        <a:rPr lang="es-CO" sz="1200" b="1" i="1" u="none" strike="noStrike">
                          <a:solidFill>
                            <a:srgbClr val="FFFFFF"/>
                          </a:solidFill>
                          <a:effectLst/>
                          <a:latin typeface="Calibri" panose="020F0502020204030204" pitchFamily="34" charset="0"/>
                        </a:rPr>
                        <a: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Cambulos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Estambul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3452962588"/>
                  </a:ext>
                </a:extLst>
              </a:tr>
              <a:tr h="290484">
                <a:tc>
                  <a:txBody>
                    <a:bodyPr/>
                    <a:lstStyle/>
                    <a:p>
                      <a:pPr algn="ctr" fontAlgn="ctr"/>
                      <a:r>
                        <a:rPr lang="es-CO" sz="1200" b="1" i="1" u="none" strike="noStrike">
                          <a:solidFill>
                            <a:srgbClr val="FFFFFF"/>
                          </a:solidFill>
                          <a:effectLst/>
                          <a:latin typeface="Calibri" panose="020F0502020204030204" pitchFamily="34" charset="0"/>
                        </a:rPr>
                        <a:t>30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a:solidFill>
                            <a:srgbClr val="FFFFFF"/>
                          </a:solidFill>
                          <a:effectLst/>
                          <a:latin typeface="Calibri" panose="020F0502020204030204" pitchFamily="34" charset="0"/>
                        </a:rPr>
                        <a:t>Aranjuez</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a:txBody>
                    <a:bodyPr/>
                    <a:lstStyle/>
                    <a:p>
                      <a:pPr algn="ctr" fontAlgn="ctr"/>
                      <a:r>
                        <a:rPr lang="es-CO" sz="1100" b="1" i="1" u="none" strike="noStrike" dirty="0">
                          <a:solidFill>
                            <a:srgbClr val="FFFFFF"/>
                          </a:solidFill>
                          <a:effectLst/>
                          <a:latin typeface="Calibri" panose="020F0502020204030204" pitchFamily="34" charset="0"/>
                        </a:rPr>
                        <a:t>Liborio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extLst>
                  <a:ext uri="{0D108BD9-81ED-4DB2-BD59-A6C34878D82A}">
                    <a16:rowId xmlns:a16="http://schemas.microsoft.com/office/drawing/2014/main" val="1061648473"/>
                  </a:ext>
                </a:extLst>
              </a:tr>
            </a:tbl>
          </a:graphicData>
        </a:graphic>
      </p:graphicFrame>
    </p:spTree>
    <p:extLst>
      <p:ext uri="{BB962C8B-B14F-4D97-AF65-F5344CB8AC3E}">
        <p14:creationId xmlns:p14="http://schemas.microsoft.com/office/powerpoint/2010/main" val="162708959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2000">
              <a:schemeClr val="accent1">
                <a:lumMod val="7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E5BA0-3537-48B4-86FE-F041652811D3}"/>
              </a:ext>
            </a:extLst>
          </p:cNvPr>
          <p:cNvSpPr>
            <a:spLocks noGrp="1"/>
          </p:cNvSpPr>
          <p:nvPr>
            <p:ph type="title"/>
          </p:nvPr>
        </p:nvSpPr>
        <p:spPr>
          <a:xfrm>
            <a:off x="2805034" y="18255"/>
            <a:ext cx="6581931" cy="1325563"/>
          </a:xfrm>
        </p:spPr>
        <p:txBody>
          <a:bodyPr/>
          <a:lstStyle/>
          <a:p>
            <a:r>
              <a:rPr lang="es-MX" b="1" i="1" dirty="0">
                <a:solidFill>
                  <a:schemeClr val="bg1"/>
                </a:solidFill>
                <a:latin typeface="Bahnschrift SemiBold SemiConden" panose="020B0502040204020203" pitchFamily="34" charset="0"/>
              </a:rPr>
              <a:t>Procesamiento de los datos </a:t>
            </a:r>
            <a:endParaRPr lang="es-CO" b="1" i="1" dirty="0">
              <a:solidFill>
                <a:schemeClr val="bg1"/>
              </a:solidFill>
              <a:latin typeface="Bahnschrift SemiBold SemiConden" panose="020B0502040204020203" pitchFamily="34" charset="0"/>
            </a:endParaRPr>
          </a:p>
        </p:txBody>
      </p:sp>
      <p:sp>
        <p:nvSpPr>
          <p:cNvPr id="3" name="Marcador de contenido 2">
            <a:extLst>
              <a:ext uri="{FF2B5EF4-FFF2-40B4-BE49-F238E27FC236}">
                <a16:creationId xmlns:a16="http://schemas.microsoft.com/office/drawing/2014/main" id="{32EB198F-DE24-433F-8458-F5C3E715545C}"/>
              </a:ext>
            </a:extLst>
          </p:cNvPr>
          <p:cNvSpPr>
            <a:spLocks noGrp="1"/>
          </p:cNvSpPr>
          <p:nvPr>
            <p:ph idx="1"/>
          </p:nvPr>
        </p:nvSpPr>
        <p:spPr>
          <a:xfrm>
            <a:off x="195795" y="1056220"/>
            <a:ext cx="3853721" cy="887595"/>
          </a:xfrm>
        </p:spPr>
        <p:txBody>
          <a:bodyPr>
            <a:normAutofit/>
          </a:bodyPr>
          <a:lstStyle/>
          <a:p>
            <a:pPr marL="0" indent="0">
              <a:buNone/>
            </a:pPr>
            <a:r>
              <a:rPr lang="es-MX" b="1" i="1" dirty="0">
                <a:solidFill>
                  <a:schemeClr val="bg1"/>
                </a:solidFill>
                <a:latin typeface="Bahnschrift SemiBold SemiConden" panose="020B0502040204020203" pitchFamily="34" charset="0"/>
              </a:rPr>
              <a:t>Segundo  procesamiento:</a:t>
            </a:r>
            <a:endParaRPr lang="es-CO" b="1" i="1" dirty="0">
              <a:solidFill>
                <a:schemeClr val="bg1"/>
              </a:solidFill>
              <a:latin typeface="Bahnschrift SemiBold SemiConden" panose="020B0502040204020203" pitchFamily="34" charset="0"/>
            </a:endParaRPr>
          </a:p>
        </p:txBody>
      </p:sp>
      <p:pic>
        <p:nvPicPr>
          <p:cNvPr id="5"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F4248EFF-2B1C-436E-8192-B6921AFF2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306" y="5546361"/>
            <a:ext cx="2493694" cy="131163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BFC89379-4544-49F3-BC57-BCE71B099717}"/>
              </a:ext>
            </a:extLst>
          </p:cNvPr>
          <p:cNvPicPr>
            <a:picLocks noChangeAspect="1"/>
          </p:cNvPicPr>
          <p:nvPr/>
        </p:nvPicPr>
        <p:blipFill rotWithShape="1">
          <a:blip r:embed="rId3"/>
          <a:srcRect l="17446"/>
          <a:stretch/>
        </p:blipFill>
        <p:spPr>
          <a:xfrm>
            <a:off x="195795" y="2231413"/>
            <a:ext cx="2493694" cy="4380669"/>
          </a:xfrm>
          <a:prstGeom prst="rect">
            <a:avLst/>
          </a:prstGeom>
        </p:spPr>
      </p:pic>
      <p:sp>
        <p:nvSpPr>
          <p:cNvPr id="9" name="CuadroTexto 8">
            <a:extLst>
              <a:ext uri="{FF2B5EF4-FFF2-40B4-BE49-F238E27FC236}">
                <a16:creationId xmlns:a16="http://schemas.microsoft.com/office/drawing/2014/main" id="{F0A03FD2-BAF4-4ABB-AD7D-D10C33DCD87B}"/>
              </a:ext>
            </a:extLst>
          </p:cNvPr>
          <p:cNvSpPr txBox="1"/>
          <p:nvPr/>
        </p:nvSpPr>
        <p:spPr>
          <a:xfrm>
            <a:off x="2584558" y="5991983"/>
            <a:ext cx="1464958" cy="646331"/>
          </a:xfrm>
          <a:prstGeom prst="rect">
            <a:avLst/>
          </a:prstGeom>
          <a:noFill/>
        </p:spPr>
        <p:txBody>
          <a:bodyPr wrap="square" rtlCol="0">
            <a:spAutoFit/>
          </a:bodyPr>
          <a:lstStyle/>
          <a:p>
            <a:r>
              <a:rPr lang="es-CO" sz="2800" b="1" i="1" dirty="0">
                <a:solidFill>
                  <a:schemeClr val="bg1"/>
                </a:solidFill>
                <a:highlight>
                  <a:srgbClr val="000080"/>
                </a:highlight>
              </a:rPr>
              <a:t>22.681</a:t>
            </a:r>
            <a:r>
              <a:rPr lang="es-CO" sz="3600" b="1" i="1" dirty="0">
                <a:solidFill>
                  <a:schemeClr val="bg1"/>
                </a:solidFill>
              </a:rPr>
              <a:t> </a:t>
            </a:r>
          </a:p>
        </p:txBody>
      </p:sp>
      <p:pic>
        <p:nvPicPr>
          <p:cNvPr id="12" name="Imagen 11">
            <a:extLst>
              <a:ext uri="{FF2B5EF4-FFF2-40B4-BE49-F238E27FC236}">
                <a16:creationId xmlns:a16="http://schemas.microsoft.com/office/drawing/2014/main" id="{C3A8A8F3-ECE7-4B43-A150-4EB13C5BC5C4}"/>
              </a:ext>
            </a:extLst>
          </p:cNvPr>
          <p:cNvPicPr>
            <a:picLocks noChangeAspect="1"/>
          </p:cNvPicPr>
          <p:nvPr/>
        </p:nvPicPr>
        <p:blipFill>
          <a:blip r:embed="rId4"/>
          <a:stretch>
            <a:fillRect/>
          </a:stretch>
        </p:blipFill>
        <p:spPr>
          <a:xfrm>
            <a:off x="3075598" y="1879593"/>
            <a:ext cx="8929653" cy="3824792"/>
          </a:xfrm>
          <a:prstGeom prst="rect">
            <a:avLst/>
          </a:prstGeom>
        </p:spPr>
      </p:pic>
    </p:spTree>
    <p:extLst>
      <p:ext uri="{BB962C8B-B14F-4D97-AF65-F5344CB8AC3E}">
        <p14:creationId xmlns:p14="http://schemas.microsoft.com/office/powerpoint/2010/main" val="361844347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25000">
              <a:schemeClr val="accent1">
                <a:lumMod val="60000"/>
                <a:lumOff val="40000"/>
              </a:schemeClr>
            </a:gs>
            <a:gs pos="53000">
              <a:schemeClr val="accent1">
                <a:lumMod val="60000"/>
                <a:lumOff val="40000"/>
              </a:schemeClr>
            </a:gs>
            <a:gs pos="98000">
              <a:schemeClr val="accent1">
                <a:lumMod val="40000"/>
                <a:lumOff val="60000"/>
              </a:schemeClr>
            </a:gs>
          </a:gsLst>
          <a:lin ang="5400000" scaled="1"/>
        </a:gradFill>
        <a:effectLst/>
      </p:bgPr>
    </p:bg>
    <p:spTree>
      <p:nvGrpSpPr>
        <p:cNvPr id="1" name=""/>
        <p:cNvGrpSpPr/>
        <p:nvPr/>
      </p:nvGrpSpPr>
      <p:grpSpPr>
        <a:xfrm>
          <a:off x="0" y="0"/>
          <a:ext cx="0" cy="0"/>
          <a:chOff x="0" y="0"/>
          <a:chExt cx="0" cy="0"/>
        </a:xfrm>
      </p:grpSpPr>
      <p:sp>
        <p:nvSpPr>
          <p:cNvPr id="13" name="Forma libre: forma 12">
            <a:extLst>
              <a:ext uri="{FF2B5EF4-FFF2-40B4-BE49-F238E27FC236}">
                <a16:creationId xmlns:a16="http://schemas.microsoft.com/office/drawing/2014/main" id="{5F7D7C61-0A02-46B9-80CF-316621CE13BC}"/>
              </a:ext>
            </a:extLst>
          </p:cNvPr>
          <p:cNvSpPr/>
          <p:nvPr/>
        </p:nvSpPr>
        <p:spPr>
          <a:xfrm>
            <a:off x="6705600" y="0"/>
            <a:ext cx="5486400" cy="6858000"/>
          </a:xfrm>
          <a:custGeom>
            <a:avLst/>
            <a:gdLst>
              <a:gd name="connsiteX0" fmla="*/ 1801801 w 6831279"/>
              <a:gd name="connsiteY0" fmla="*/ 0 h 6857999"/>
              <a:gd name="connsiteX1" fmla="*/ 6831279 w 6831279"/>
              <a:gd name="connsiteY1" fmla="*/ 0 h 6857999"/>
              <a:gd name="connsiteX2" fmla="*/ 6831279 w 6831279"/>
              <a:gd name="connsiteY2" fmla="*/ 6857999 h 6857999"/>
              <a:gd name="connsiteX3" fmla="*/ 1643922 w 6831279"/>
              <a:gd name="connsiteY3" fmla="*/ 6857999 h 6857999"/>
              <a:gd name="connsiteX4" fmla="*/ 1614934 w 6831279"/>
              <a:gd name="connsiteY4" fmla="*/ 6834989 h 6857999"/>
              <a:gd name="connsiteX5" fmla="*/ 0 w 6831279"/>
              <a:gd name="connsiteY5" fmla="*/ 3491366 h 6857999"/>
              <a:gd name="connsiteX6" fmla="*/ 1793789 w 6831279"/>
              <a:gd name="connsiteY6" fmla="*/ 577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1279" h="6857999">
                <a:moveTo>
                  <a:pt x="1801801" y="0"/>
                </a:moveTo>
                <a:lnTo>
                  <a:pt x="6831279" y="0"/>
                </a:lnTo>
                <a:lnTo>
                  <a:pt x="6831279" y="6857999"/>
                </a:lnTo>
                <a:lnTo>
                  <a:pt x="1643922" y="6857999"/>
                </a:lnTo>
                <a:lnTo>
                  <a:pt x="1614934" y="6834989"/>
                </a:lnTo>
                <a:cubicBezTo>
                  <a:pt x="622846" y="6008689"/>
                  <a:pt x="0" y="4816683"/>
                  <a:pt x="0" y="3491366"/>
                </a:cubicBezTo>
                <a:cubicBezTo>
                  <a:pt x="0" y="2088090"/>
                  <a:pt x="698277" y="834268"/>
                  <a:pt x="1793789" y="5770"/>
                </a:cubicBezTo>
                <a:close/>
              </a:path>
            </a:pathLst>
          </a:custGeom>
          <a: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a:blipFill>
          <a:ln>
            <a:noFill/>
          </a:ln>
          <a:effectLst>
            <a:outerShdw blurRad="1270000" dist="50800" dir="5400000" algn="ctr" rotWithShape="0">
              <a:srgbClr val="000000">
                <a:alpha val="0"/>
              </a:srgbClr>
            </a:outerShd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esquinas superiores redondeadas 16">
            <a:extLst>
              <a:ext uri="{FF2B5EF4-FFF2-40B4-BE49-F238E27FC236}">
                <a16:creationId xmlns:a16="http://schemas.microsoft.com/office/drawing/2014/main" id="{5C8D8ED3-31BF-4ABC-9340-71F86367B821}"/>
              </a:ext>
            </a:extLst>
          </p:cNvPr>
          <p:cNvSpPr/>
          <p:nvPr/>
        </p:nvSpPr>
        <p:spPr>
          <a:xfrm rot="5400000">
            <a:off x="-180977" y="3367087"/>
            <a:ext cx="520413" cy="123824"/>
          </a:xfrm>
          <a:prstGeom prst="round2SameRect">
            <a:avLst>
              <a:gd name="adj1" fmla="val 50000"/>
              <a:gd name="adj2" fmla="val 0"/>
            </a:avLst>
          </a:prstGeom>
          <a:gradFill>
            <a:gsLst>
              <a:gs pos="0">
                <a:schemeClr val="accent1">
                  <a:lumMod val="75000"/>
                </a:schemeClr>
              </a:gs>
              <a:gs pos="25000">
                <a:schemeClr val="accent1">
                  <a:lumMod val="60000"/>
                  <a:lumOff val="40000"/>
                </a:schemeClr>
              </a:gs>
              <a:gs pos="53000">
                <a:schemeClr val="accent1">
                  <a:lumMod val="60000"/>
                  <a:lumOff val="40000"/>
                </a:schemeClr>
              </a:gs>
              <a:gs pos="98000">
                <a:schemeClr val="accent1">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7" name="Grupo 6">
            <a:extLst>
              <a:ext uri="{FF2B5EF4-FFF2-40B4-BE49-F238E27FC236}">
                <a16:creationId xmlns:a16="http://schemas.microsoft.com/office/drawing/2014/main" id="{FBC202B7-29CC-4C74-8C76-3A7A7560683D}"/>
              </a:ext>
            </a:extLst>
          </p:cNvPr>
          <p:cNvGrpSpPr/>
          <p:nvPr/>
        </p:nvGrpSpPr>
        <p:grpSpPr>
          <a:xfrm>
            <a:off x="6096000" y="-2421082"/>
            <a:ext cx="13064836" cy="11700163"/>
            <a:chOff x="6096000" y="-2421082"/>
            <a:chExt cx="13064836" cy="11700163"/>
          </a:xfrm>
        </p:grpSpPr>
        <p:sp>
          <p:nvSpPr>
            <p:cNvPr id="15" name="Arco 14">
              <a:extLst>
                <a:ext uri="{FF2B5EF4-FFF2-40B4-BE49-F238E27FC236}">
                  <a16:creationId xmlns:a16="http://schemas.microsoft.com/office/drawing/2014/main" id="{941E65B6-06D0-4A2B-A2EC-181832123FFC}"/>
                </a:ext>
              </a:extLst>
            </p:cNvPr>
            <p:cNvSpPr/>
            <p:nvPr/>
          </p:nvSpPr>
          <p:spPr>
            <a:xfrm>
              <a:off x="6096000" y="-2421082"/>
              <a:ext cx="12773891" cy="11700163"/>
            </a:xfrm>
            <a:prstGeom prst="arc">
              <a:avLst>
                <a:gd name="adj1" fmla="val 8782392"/>
                <a:gd name="adj2" fmla="val 128645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dirty="0"/>
            </a:p>
          </p:txBody>
        </p:sp>
        <p:sp>
          <p:nvSpPr>
            <p:cNvPr id="16" name="Arco 15">
              <a:extLst>
                <a:ext uri="{FF2B5EF4-FFF2-40B4-BE49-F238E27FC236}">
                  <a16:creationId xmlns:a16="http://schemas.microsoft.com/office/drawing/2014/main" id="{7D2EBEA5-8F72-4B81-9C90-A195DB7C9808}"/>
                </a:ext>
              </a:extLst>
            </p:cNvPr>
            <p:cNvSpPr/>
            <p:nvPr/>
          </p:nvSpPr>
          <p:spPr>
            <a:xfrm>
              <a:off x="6386945" y="-2421082"/>
              <a:ext cx="12773891" cy="11700163"/>
            </a:xfrm>
            <a:prstGeom prst="arc">
              <a:avLst>
                <a:gd name="adj1" fmla="val 8782392"/>
                <a:gd name="adj2" fmla="val 128649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dirty="0"/>
            </a:p>
          </p:txBody>
        </p:sp>
        <p:sp>
          <p:nvSpPr>
            <p:cNvPr id="24" name="Elipse 23">
              <a:extLst>
                <a:ext uri="{FF2B5EF4-FFF2-40B4-BE49-F238E27FC236}">
                  <a16:creationId xmlns:a16="http://schemas.microsoft.com/office/drawing/2014/main" id="{412EBDEE-CED3-4858-8E18-803F17FD7945}"/>
                </a:ext>
              </a:extLst>
            </p:cNvPr>
            <p:cNvSpPr/>
            <p:nvPr/>
          </p:nvSpPr>
          <p:spPr>
            <a:xfrm>
              <a:off x="6289963" y="4710545"/>
              <a:ext cx="1149926" cy="1302326"/>
            </a:xfrm>
            <a:prstGeom prst="ellipse">
              <a:avLst/>
            </a:prstGeom>
            <a:gradFill>
              <a:gsLst>
                <a:gs pos="0">
                  <a:schemeClr val="accent1">
                    <a:lumMod val="50000"/>
                  </a:schemeClr>
                </a:gs>
                <a:gs pos="25000">
                  <a:schemeClr val="accent1">
                    <a:lumMod val="75000"/>
                  </a:schemeClr>
                </a:gs>
                <a:gs pos="53000">
                  <a:schemeClr val="accent1">
                    <a:lumMod val="75000"/>
                  </a:schemeClr>
                </a:gs>
                <a:gs pos="98000">
                  <a:schemeClr val="accent1">
                    <a:lumMod val="60000"/>
                    <a:lumOff val="40000"/>
                  </a:schemeClr>
                </a:gs>
              </a:gsLst>
              <a:lin ang="5400000" scaled="1"/>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dirty="0"/>
            </a:p>
          </p:txBody>
        </p:sp>
        <p:sp>
          <p:nvSpPr>
            <p:cNvPr id="18" name="Elipse 17">
              <a:extLst>
                <a:ext uri="{FF2B5EF4-FFF2-40B4-BE49-F238E27FC236}">
                  <a16:creationId xmlns:a16="http://schemas.microsoft.com/office/drawing/2014/main" id="{2BFEE94B-740E-4B9F-9971-443F62547190}"/>
                </a:ext>
              </a:extLst>
            </p:cNvPr>
            <p:cNvSpPr/>
            <p:nvPr/>
          </p:nvSpPr>
          <p:spPr>
            <a:xfrm>
              <a:off x="6431969" y="5105400"/>
              <a:ext cx="1685062" cy="1752599"/>
            </a:xfrm>
            <a:prstGeom prst="ellipse">
              <a:avLst/>
            </a:prstGeom>
            <a:gradFill>
              <a:gsLst>
                <a:gs pos="0">
                  <a:schemeClr val="accent1">
                    <a:lumMod val="50000"/>
                  </a:schemeClr>
                </a:gs>
                <a:gs pos="25000">
                  <a:schemeClr val="accent1">
                    <a:lumMod val="75000"/>
                  </a:schemeClr>
                </a:gs>
                <a:gs pos="53000">
                  <a:schemeClr val="accent1">
                    <a:lumMod val="75000"/>
                  </a:schemeClr>
                </a:gs>
                <a:gs pos="98000">
                  <a:schemeClr val="accent1">
                    <a:lumMod val="60000"/>
                    <a:lumOff val="40000"/>
                  </a:schemeClr>
                </a:gs>
              </a:gsLst>
              <a:lin ang="5400000" scaled="1"/>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dirty="0"/>
            </a:p>
          </p:txBody>
        </p:sp>
        <p:sp>
          <p:nvSpPr>
            <p:cNvPr id="22" name="Forma libre: forma 21">
              <a:extLst>
                <a:ext uri="{FF2B5EF4-FFF2-40B4-BE49-F238E27FC236}">
                  <a16:creationId xmlns:a16="http://schemas.microsoft.com/office/drawing/2014/main" id="{4D9ACCD6-A75D-4B30-8F7A-9A59D52BA7ED}"/>
                </a:ext>
              </a:extLst>
            </p:cNvPr>
            <p:cNvSpPr/>
            <p:nvPr/>
          </p:nvSpPr>
          <p:spPr>
            <a:xfrm>
              <a:off x="7051962" y="5915890"/>
              <a:ext cx="1440874" cy="942109"/>
            </a:xfrm>
            <a:custGeom>
              <a:avLst/>
              <a:gdLst>
                <a:gd name="connsiteX0" fmla="*/ 720437 w 1440874"/>
                <a:gd name="connsiteY0" fmla="*/ 0 h 942108"/>
                <a:gd name="connsiteX1" fmla="*/ 1440874 w 1440874"/>
                <a:gd name="connsiteY1" fmla="*/ 734291 h 942108"/>
                <a:gd name="connsiteX2" fmla="*/ 1426237 w 1440874"/>
                <a:gd name="connsiteY2" fmla="*/ 882277 h 942108"/>
                <a:gd name="connsiteX3" fmla="*/ 1408015 w 1440874"/>
                <a:gd name="connsiteY3" fmla="*/ 942108 h 942108"/>
                <a:gd name="connsiteX4" fmla="*/ 32860 w 1440874"/>
                <a:gd name="connsiteY4" fmla="*/ 942108 h 942108"/>
                <a:gd name="connsiteX5" fmla="*/ 14637 w 1440874"/>
                <a:gd name="connsiteY5" fmla="*/ 882277 h 942108"/>
                <a:gd name="connsiteX6" fmla="*/ 0 w 1440874"/>
                <a:gd name="connsiteY6" fmla="*/ 734291 h 942108"/>
                <a:gd name="connsiteX7" fmla="*/ 720437 w 1440874"/>
                <a:gd name="connsiteY7" fmla="*/ 0 h 9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874" h="942108">
                  <a:moveTo>
                    <a:pt x="720437" y="0"/>
                  </a:moveTo>
                  <a:cubicBezTo>
                    <a:pt x="1118323" y="0"/>
                    <a:pt x="1440874" y="328753"/>
                    <a:pt x="1440874" y="734291"/>
                  </a:cubicBezTo>
                  <a:cubicBezTo>
                    <a:pt x="1440874" y="784984"/>
                    <a:pt x="1435834" y="834476"/>
                    <a:pt x="1426237" y="882277"/>
                  </a:cubicBezTo>
                  <a:lnTo>
                    <a:pt x="1408015" y="942108"/>
                  </a:lnTo>
                  <a:lnTo>
                    <a:pt x="32860" y="942108"/>
                  </a:lnTo>
                  <a:lnTo>
                    <a:pt x="14637" y="882277"/>
                  </a:lnTo>
                  <a:cubicBezTo>
                    <a:pt x="5040" y="834476"/>
                    <a:pt x="0" y="784984"/>
                    <a:pt x="0" y="734291"/>
                  </a:cubicBezTo>
                  <a:cubicBezTo>
                    <a:pt x="0" y="328753"/>
                    <a:pt x="322551" y="0"/>
                    <a:pt x="720437" y="0"/>
                  </a:cubicBezTo>
                  <a:close/>
                </a:path>
              </a:pathLst>
            </a:custGeom>
            <a:gradFill>
              <a:gsLst>
                <a:gs pos="0">
                  <a:schemeClr val="accent1">
                    <a:lumMod val="50000"/>
                  </a:schemeClr>
                </a:gs>
                <a:gs pos="25000">
                  <a:schemeClr val="accent1">
                    <a:lumMod val="75000"/>
                  </a:schemeClr>
                </a:gs>
                <a:gs pos="53000">
                  <a:schemeClr val="accent1">
                    <a:lumMod val="75000"/>
                  </a:schemeClr>
                </a:gs>
                <a:gs pos="98000">
                  <a:schemeClr val="accent1">
                    <a:lumMod val="60000"/>
                    <a:lumOff val="40000"/>
                  </a:schemeClr>
                </a:gs>
              </a:gsLst>
              <a:lin ang="5400000" scaled="1"/>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dirty="0"/>
            </a:p>
          </p:txBody>
        </p:sp>
        <p:sp>
          <p:nvSpPr>
            <p:cNvPr id="20" name="Elipse 19">
              <a:extLst>
                <a:ext uri="{FF2B5EF4-FFF2-40B4-BE49-F238E27FC236}">
                  <a16:creationId xmlns:a16="http://schemas.microsoft.com/office/drawing/2014/main" id="{48DDA914-B86C-460B-BC10-05AA1DEE5CF1}"/>
                </a:ext>
              </a:extLst>
            </p:cNvPr>
            <p:cNvSpPr/>
            <p:nvPr/>
          </p:nvSpPr>
          <p:spPr>
            <a:xfrm>
              <a:off x="6934199" y="221673"/>
              <a:ext cx="471055" cy="471055"/>
            </a:xfrm>
            <a:prstGeom prst="ellipse">
              <a:avLst/>
            </a:prstGeom>
            <a:gradFill>
              <a:gsLst>
                <a:gs pos="0">
                  <a:schemeClr val="accent1">
                    <a:lumMod val="50000"/>
                  </a:schemeClr>
                </a:gs>
                <a:gs pos="25000">
                  <a:schemeClr val="accent1">
                    <a:lumMod val="75000"/>
                  </a:schemeClr>
                </a:gs>
                <a:gs pos="53000">
                  <a:schemeClr val="accent1">
                    <a:lumMod val="75000"/>
                  </a:schemeClr>
                </a:gs>
                <a:gs pos="98000">
                  <a:schemeClr val="accent1">
                    <a:lumMod val="60000"/>
                    <a:lumOff val="40000"/>
                  </a:schemeClr>
                </a:gs>
              </a:gsLst>
              <a:lin ang="5400000" scaled="1"/>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dirty="0"/>
            </a:p>
          </p:txBody>
        </p:sp>
      </p:grpSp>
      <p:pic>
        <p:nvPicPr>
          <p:cNvPr id="25"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AD9C44E5-CE9E-4F4D-88CE-771203BBE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73E4EC2-2029-49CA-890F-65F4A80B0528}"/>
              </a:ext>
            </a:extLst>
          </p:cNvPr>
          <p:cNvSpPr txBox="1"/>
          <p:nvPr/>
        </p:nvSpPr>
        <p:spPr>
          <a:xfrm>
            <a:off x="434687" y="221673"/>
            <a:ext cx="5661313" cy="1938992"/>
          </a:xfrm>
          <a:prstGeom prst="rect">
            <a:avLst/>
          </a:prstGeom>
          <a:noFill/>
        </p:spPr>
        <p:txBody>
          <a:bodyPr wrap="square" rtlCol="0">
            <a:spAutoFit/>
          </a:bodyPr>
          <a:lstStyle/>
          <a:p>
            <a:pPr algn="ctr"/>
            <a:r>
              <a:rPr lang="es-MX" sz="4000" b="1" i="1" dirty="0">
                <a:latin typeface="Bahnschrift SemiBold SemiConden" panose="020B0502040204020203" pitchFamily="34" charset="0"/>
              </a:rPr>
              <a:t>Desafíos del Transporte Público en  la ciudad de Manizales</a:t>
            </a:r>
            <a:endParaRPr lang="es-CO" sz="4000" b="1" i="1" dirty="0">
              <a:latin typeface="Bahnschrift SemiBold SemiConden" panose="020B0502040204020203" pitchFamily="34" charset="0"/>
            </a:endParaRPr>
          </a:p>
        </p:txBody>
      </p:sp>
      <p:sp>
        <p:nvSpPr>
          <p:cNvPr id="5" name="Triángulo isósceles 4">
            <a:extLst>
              <a:ext uri="{FF2B5EF4-FFF2-40B4-BE49-F238E27FC236}">
                <a16:creationId xmlns:a16="http://schemas.microsoft.com/office/drawing/2014/main" id="{6E5D5532-326B-4C58-ADA9-AF97367F5A8F}"/>
              </a:ext>
            </a:extLst>
          </p:cNvPr>
          <p:cNvSpPr/>
          <p:nvPr/>
        </p:nvSpPr>
        <p:spPr>
          <a:xfrm rot="5400000">
            <a:off x="301774" y="2828921"/>
            <a:ext cx="142001" cy="123824"/>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6" name="CuadroTexto 5">
            <a:extLst>
              <a:ext uri="{FF2B5EF4-FFF2-40B4-BE49-F238E27FC236}">
                <a16:creationId xmlns:a16="http://schemas.microsoft.com/office/drawing/2014/main" id="{C4C8E3C3-45FA-4555-957C-D3BDD4E44269}"/>
              </a:ext>
            </a:extLst>
          </p:cNvPr>
          <p:cNvSpPr txBox="1"/>
          <p:nvPr/>
        </p:nvSpPr>
        <p:spPr>
          <a:xfrm>
            <a:off x="493568" y="2635166"/>
            <a:ext cx="5796395" cy="523220"/>
          </a:xfrm>
          <a:prstGeom prst="rect">
            <a:avLst/>
          </a:prstGeom>
          <a:noFill/>
        </p:spPr>
        <p:txBody>
          <a:bodyPr wrap="square" rtlCol="0">
            <a:spAutoFit/>
          </a:bodyPr>
          <a:lstStyle/>
          <a:p>
            <a:r>
              <a:rPr lang="es-MX" sz="2800" i="1" dirty="0">
                <a:solidFill>
                  <a:schemeClr val="tx1">
                    <a:lumMod val="95000"/>
                    <a:lumOff val="5000"/>
                  </a:schemeClr>
                </a:solidFill>
                <a:latin typeface="Agency FB" panose="020B0503020202020204" pitchFamily="34" charset="0"/>
              </a:rPr>
              <a:t>Aumento exponencial de vehículos en las calles</a:t>
            </a:r>
            <a:endParaRPr lang="es-CO" sz="2800" i="1" dirty="0">
              <a:solidFill>
                <a:schemeClr val="tx1">
                  <a:lumMod val="95000"/>
                  <a:lumOff val="5000"/>
                </a:schemeClr>
              </a:solidFill>
              <a:latin typeface="Agency FB" panose="020B0503020202020204" pitchFamily="34" charset="0"/>
            </a:endParaRPr>
          </a:p>
        </p:txBody>
      </p:sp>
      <p:sp>
        <p:nvSpPr>
          <p:cNvPr id="19" name="Triángulo isósceles 18">
            <a:extLst>
              <a:ext uri="{FF2B5EF4-FFF2-40B4-BE49-F238E27FC236}">
                <a16:creationId xmlns:a16="http://schemas.microsoft.com/office/drawing/2014/main" id="{ABE0204B-E172-4176-A898-F8BE8EB671FB}"/>
              </a:ext>
            </a:extLst>
          </p:cNvPr>
          <p:cNvSpPr/>
          <p:nvPr/>
        </p:nvSpPr>
        <p:spPr>
          <a:xfrm rot="5400000">
            <a:off x="301774" y="3427066"/>
            <a:ext cx="142001" cy="123824"/>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9D186806-E097-4FA0-A6A1-293E0A4C07C8}"/>
              </a:ext>
            </a:extLst>
          </p:cNvPr>
          <p:cNvSpPr txBox="1"/>
          <p:nvPr/>
        </p:nvSpPr>
        <p:spPr>
          <a:xfrm>
            <a:off x="459797" y="3227368"/>
            <a:ext cx="5796395" cy="523220"/>
          </a:xfrm>
          <a:prstGeom prst="rect">
            <a:avLst/>
          </a:prstGeom>
          <a:noFill/>
        </p:spPr>
        <p:txBody>
          <a:bodyPr wrap="square" rtlCol="0">
            <a:spAutoFit/>
          </a:bodyPr>
          <a:lstStyle/>
          <a:p>
            <a:r>
              <a:rPr lang="es-CO" sz="2800" i="1" dirty="0">
                <a:solidFill>
                  <a:schemeClr val="tx1">
                    <a:lumMod val="95000"/>
                    <a:lumOff val="5000"/>
                  </a:schemeClr>
                </a:solidFill>
                <a:latin typeface="Agency FB" panose="020B0503020202020204" pitchFamily="34" charset="0"/>
              </a:rPr>
              <a:t>Congestión vehicular</a:t>
            </a:r>
          </a:p>
        </p:txBody>
      </p:sp>
      <p:sp>
        <p:nvSpPr>
          <p:cNvPr id="23" name="Triángulo isósceles 22">
            <a:extLst>
              <a:ext uri="{FF2B5EF4-FFF2-40B4-BE49-F238E27FC236}">
                <a16:creationId xmlns:a16="http://schemas.microsoft.com/office/drawing/2014/main" id="{84A3F5BF-5A0A-48A6-A977-A8D2B8E4E35C}"/>
              </a:ext>
            </a:extLst>
          </p:cNvPr>
          <p:cNvSpPr/>
          <p:nvPr/>
        </p:nvSpPr>
        <p:spPr>
          <a:xfrm rot="5400000">
            <a:off x="313895" y="4089922"/>
            <a:ext cx="142001" cy="123824"/>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3A832A94-2545-40B1-A061-7A8169723C59}"/>
              </a:ext>
            </a:extLst>
          </p:cNvPr>
          <p:cNvSpPr txBox="1"/>
          <p:nvPr/>
        </p:nvSpPr>
        <p:spPr>
          <a:xfrm>
            <a:off x="505689" y="3896167"/>
            <a:ext cx="5796395" cy="523220"/>
          </a:xfrm>
          <a:prstGeom prst="rect">
            <a:avLst/>
          </a:prstGeom>
          <a:noFill/>
        </p:spPr>
        <p:txBody>
          <a:bodyPr wrap="square" rtlCol="0">
            <a:spAutoFit/>
          </a:bodyPr>
          <a:lstStyle/>
          <a:p>
            <a:r>
              <a:rPr lang="es-MX" sz="2800" i="1" dirty="0">
                <a:solidFill>
                  <a:schemeClr val="tx1">
                    <a:lumMod val="95000"/>
                    <a:lumOff val="5000"/>
                  </a:schemeClr>
                </a:solidFill>
                <a:latin typeface="Agency FB" panose="020B0503020202020204" pitchFamily="34" charset="0"/>
              </a:rPr>
              <a:t>Vehículos mal parqueados</a:t>
            </a:r>
            <a:endParaRPr lang="es-CO" sz="2800" i="1" dirty="0">
              <a:solidFill>
                <a:schemeClr val="tx1">
                  <a:lumMod val="95000"/>
                  <a:lumOff val="5000"/>
                </a:schemeClr>
              </a:solidFill>
              <a:latin typeface="Agency FB" panose="020B0503020202020204" pitchFamily="34" charset="0"/>
            </a:endParaRPr>
          </a:p>
        </p:txBody>
      </p:sp>
      <p:sp>
        <p:nvSpPr>
          <p:cNvPr id="27" name="Triángulo isósceles 26">
            <a:extLst>
              <a:ext uri="{FF2B5EF4-FFF2-40B4-BE49-F238E27FC236}">
                <a16:creationId xmlns:a16="http://schemas.microsoft.com/office/drawing/2014/main" id="{53691469-8BD4-4708-A0AE-8202E86A4187}"/>
              </a:ext>
            </a:extLst>
          </p:cNvPr>
          <p:cNvSpPr/>
          <p:nvPr/>
        </p:nvSpPr>
        <p:spPr>
          <a:xfrm rot="5400000">
            <a:off x="313895" y="4757894"/>
            <a:ext cx="142001" cy="123824"/>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8" name="CuadroTexto 27">
            <a:extLst>
              <a:ext uri="{FF2B5EF4-FFF2-40B4-BE49-F238E27FC236}">
                <a16:creationId xmlns:a16="http://schemas.microsoft.com/office/drawing/2014/main" id="{96D56EA2-4B10-499B-B58E-323FC10A443C}"/>
              </a:ext>
            </a:extLst>
          </p:cNvPr>
          <p:cNvSpPr txBox="1"/>
          <p:nvPr/>
        </p:nvSpPr>
        <p:spPr>
          <a:xfrm>
            <a:off x="505689" y="4564139"/>
            <a:ext cx="5796395" cy="523220"/>
          </a:xfrm>
          <a:prstGeom prst="rect">
            <a:avLst/>
          </a:prstGeom>
          <a:noFill/>
        </p:spPr>
        <p:txBody>
          <a:bodyPr wrap="square" rtlCol="0">
            <a:spAutoFit/>
          </a:bodyPr>
          <a:lstStyle/>
          <a:p>
            <a:r>
              <a:rPr lang="es-MX" sz="2800" i="1" dirty="0">
                <a:solidFill>
                  <a:schemeClr val="tx1">
                    <a:lumMod val="95000"/>
                    <a:lumOff val="5000"/>
                  </a:schemeClr>
                </a:solidFill>
                <a:latin typeface="Agency FB" panose="020B0503020202020204" pitchFamily="34" charset="0"/>
              </a:rPr>
              <a:t>Problemas operativos  topografía accidentada.</a:t>
            </a:r>
            <a:endParaRPr lang="es-CO" sz="2800" i="1" dirty="0">
              <a:solidFill>
                <a:schemeClr val="tx1">
                  <a:lumMod val="95000"/>
                  <a:lumOff val="5000"/>
                </a:schemeClr>
              </a:solidFill>
              <a:latin typeface="Agency FB" panose="020B0503020202020204" pitchFamily="34" charset="0"/>
            </a:endParaRPr>
          </a:p>
        </p:txBody>
      </p:sp>
      <p:sp>
        <p:nvSpPr>
          <p:cNvPr id="29" name="Triángulo isósceles 28">
            <a:extLst>
              <a:ext uri="{FF2B5EF4-FFF2-40B4-BE49-F238E27FC236}">
                <a16:creationId xmlns:a16="http://schemas.microsoft.com/office/drawing/2014/main" id="{5CE48F27-1BC3-49AE-B07B-1ACA604E8755}"/>
              </a:ext>
            </a:extLst>
          </p:cNvPr>
          <p:cNvSpPr/>
          <p:nvPr/>
        </p:nvSpPr>
        <p:spPr>
          <a:xfrm rot="5400000">
            <a:off x="313895" y="5412292"/>
            <a:ext cx="142001" cy="123824"/>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30" name="CuadroTexto 29">
            <a:extLst>
              <a:ext uri="{FF2B5EF4-FFF2-40B4-BE49-F238E27FC236}">
                <a16:creationId xmlns:a16="http://schemas.microsoft.com/office/drawing/2014/main" id="{24761568-0190-43CE-829F-84E83C8E1FC6}"/>
              </a:ext>
            </a:extLst>
          </p:cNvPr>
          <p:cNvSpPr txBox="1"/>
          <p:nvPr/>
        </p:nvSpPr>
        <p:spPr>
          <a:xfrm>
            <a:off x="505689" y="5218537"/>
            <a:ext cx="5796395" cy="523220"/>
          </a:xfrm>
          <a:prstGeom prst="rect">
            <a:avLst/>
          </a:prstGeom>
          <a:noFill/>
        </p:spPr>
        <p:txBody>
          <a:bodyPr wrap="square" rtlCol="0">
            <a:spAutoFit/>
          </a:bodyPr>
          <a:lstStyle/>
          <a:p>
            <a:r>
              <a:rPr lang="es-MX" sz="2800" i="1" dirty="0">
                <a:solidFill>
                  <a:schemeClr val="tx1">
                    <a:lumMod val="95000"/>
                    <a:lumOff val="5000"/>
                  </a:schemeClr>
                </a:solidFill>
                <a:latin typeface="Agency FB" panose="020B0503020202020204" pitchFamily="34" charset="0"/>
              </a:rPr>
              <a:t>Topografía accidentada.</a:t>
            </a:r>
            <a:endParaRPr lang="es-CO" sz="2800" i="1" dirty="0">
              <a:solidFill>
                <a:schemeClr val="tx1">
                  <a:lumMod val="95000"/>
                  <a:lumOff val="5000"/>
                </a:schemeClr>
              </a:solidFill>
              <a:latin typeface="Agency FB" panose="020B0503020202020204" pitchFamily="34" charset="0"/>
            </a:endParaRPr>
          </a:p>
        </p:txBody>
      </p:sp>
    </p:spTree>
    <p:extLst>
      <p:ext uri="{BB962C8B-B14F-4D97-AF65-F5344CB8AC3E}">
        <p14:creationId xmlns:p14="http://schemas.microsoft.com/office/powerpoint/2010/main" val="247948183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2000">
              <a:schemeClr val="accent1">
                <a:lumMod val="7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E5BA0-3537-48B4-86FE-F041652811D3}"/>
              </a:ext>
            </a:extLst>
          </p:cNvPr>
          <p:cNvSpPr>
            <a:spLocks noGrp="1"/>
          </p:cNvSpPr>
          <p:nvPr>
            <p:ph type="title"/>
          </p:nvPr>
        </p:nvSpPr>
        <p:spPr>
          <a:xfrm>
            <a:off x="2805034" y="18255"/>
            <a:ext cx="6581931" cy="1325563"/>
          </a:xfrm>
        </p:spPr>
        <p:txBody>
          <a:bodyPr/>
          <a:lstStyle/>
          <a:p>
            <a:r>
              <a:rPr lang="es-MX" b="1" i="1" dirty="0">
                <a:solidFill>
                  <a:schemeClr val="bg1"/>
                </a:solidFill>
                <a:latin typeface="Bahnschrift SemiBold SemiConden" panose="020B0502040204020203" pitchFamily="34" charset="0"/>
              </a:rPr>
              <a:t>Procesamiento de los datos </a:t>
            </a:r>
            <a:endParaRPr lang="es-CO" b="1" i="1" dirty="0">
              <a:solidFill>
                <a:schemeClr val="bg1"/>
              </a:solidFill>
              <a:latin typeface="Bahnschrift SemiBold SemiConden" panose="020B0502040204020203" pitchFamily="34" charset="0"/>
            </a:endParaRPr>
          </a:p>
        </p:txBody>
      </p:sp>
      <p:sp>
        <p:nvSpPr>
          <p:cNvPr id="3" name="Marcador de contenido 2">
            <a:extLst>
              <a:ext uri="{FF2B5EF4-FFF2-40B4-BE49-F238E27FC236}">
                <a16:creationId xmlns:a16="http://schemas.microsoft.com/office/drawing/2014/main" id="{32EB198F-DE24-433F-8458-F5C3E715545C}"/>
              </a:ext>
            </a:extLst>
          </p:cNvPr>
          <p:cNvSpPr>
            <a:spLocks noGrp="1"/>
          </p:cNvSpPr>
          <p:nvPr>
            <p:ph idx="1"/>
          </p:nvPr>
        </p:nvSpPr>
        <p:spPr>
          <a:xfrm>
            <a:off x="195795" y="1056220"/>
            <a:ext cx="3853721" cy="887595"/>
          </a:xfrm>
        </p:spPr>
        <p:txBody>
          <a:bodyPr>
            <a:normAutofit/>
          </a:bodyPr>
          <a:lstStyle/>
          <a:p>
            <a:pPr marL="0" indent="0">
              <a:buNone/>
            </a:pPr>
            <a:r>
              <a:rPr lang="es-MX" b="1" i="1" dirty="0">
                <a:solidFill>
                  <a:schemeClr val="bg1"/>
                </a:solidFill>
                <a:latin typeface="Bahnschrift SemiBold SemiConden" panose="020B0502040204020203" pitchFamily="34" charset="0"/>
              </a:rPr>
              <a:t>Tercer  procesamiento:</a:t>
            </a:r>
            <a:endParaRPr lang="es-CO" b="1" i="1" dirty="0">
              <a:solidFill>
                <a:schemeClr val="bg1"/>
              </a:solidFill>
              <a:latin typeface="Bahnschrift SemiBold SemiConden" panose="020B0502040204020203" pitchFamily="34" charset="0"/>
            </a:endParaRPr>
          </a:p>
        </p:txBody>
      </p:sp>
      <p:pic>
        <p:nvPicPr>
          <p:cNvPr id="5"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F4248EFF-2B1C-436E-8192-B6921AFF2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306" y="5546361"/>
            <a:ext cx="2493694" cy="13116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a 5">
            <a:extLst>
              <a:ext uri="{FF2B5EF4-FFF2-40B4-BE49-F238E27FC236}">
                <a16:creationId xmlns:a16="http://schemas.microsoft.com/office/drawing/2014/main" id="{0992CE23-4409-4862-A1B8-68D2E36D463D}"/>
              </a:ext>
            </a:extLst>
          </p:cNvPr>
          <p:cNvGraphicFramePr>
            <a:graphicFrameLocks noGrp="1"/>
          </p:cNvGraphicFramePr>
          <p:nvPr>
            <p:extLst>
              <p:ext uri="{D42A27DB-BD31-4B8C-83A1-F6EECF244321}">
                <p14:modId xmlns:p14="http://schemas.microsoft.com/office/powerpoint/2010/main" val="2806868913"/>
              </p:ext>
            </p:extLst>
          </p:nvPr>
        </p:nvGraphicFramePr>
        <p:xfrm>
          <a:off x="4800459" y="2622539"/>
          <a:ext cx="2973987" cy="2390370"/>
        </p:xfrm>
        <a:graphic>
          <a:graphicData uri="http://schemas.openxmlformats.org/drawingml/2006/table">
            <a:tbl>
              <a:tblPr/>
              <a:tblGrid>
                <a:gridCol w="1729888">
                  <a:extLst>
                    <a:ext uri="{9D8B030D-6E8A-4147-A177-3AD203B41FA5}">
                      <a16:colId xmlns:a16="http://schemas.microsoft.com/office/drawing/2014/main" val="2013670861"/>
                    </a:ext>
                  </a:extLst>
                </a:gridCol>
                <a:gridCol w="1244099">
                  <a:extLst>
                    <a:ext uri="{9D8B030D-6E8A-4147-A177-3AD203B41FA5}">
                      <a16:colId xmlns:a16="http://schemas.microsoft.com/office/drawing/2014/main" val="4005005979"/>
                    </a:ext>
                  </a:extLst>
                </a:gridCol>
              </a:tblGrid>
              <a:tr h="300090">
                <a:tc gridSpan="2">
                  <a:txBody>
                    <a:bodyPr/>
                    <a:lstStyle/>
                    <a:p>
                      <a:pPr algn="ctr" fontAlgn="b"/>
                      <a:r>
                        <a:rPr lang="es-CO" sz="1400" b="1" i="1" u="none" strike="noStrike" dirty="0">
                          <a:solidFill>
                            <a:srgbClr val="FFFFFF"/>
                          </a:solidFill>
                          <a:effectLst/>
                          <a:latin typeface="Calibri" panose="020F0502020204030204" pitchFamily="34" charset="0"/>
                        </a:rPr>
                        <a:t>Rango de hora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03764"/>
                    </a:solidFill>
                  </a:tcPr>
                </a:tc>
                <a:tc hMerge="1">
                  <a:txBody>
                    <a:bodyPr/>
                    <a:lstStyle/>
                    <a:p>
                      <a:endParaRPr lang="es-CO"/>
                    </a:p>
                  </a:txBody>
                  <a:tcPr/>
                </a:tc>
                <a:extLst>
                  <a:ext uri="{0D108BD9-81ED-4DB2-BD59-A6C34878D82A}">
                    <a16:rowId xmlns:a16="http://schemas.microsoft.com/office/drawing/2014/main" val="1454279447"/>
                  </a:ext>
                </a:extLst>
              </a:tr>
              <a:tr h="269046">
                <a:tc>
                  <a:txBody>
                    <a:bodyPr/>
                    <a:lstStyle/>
                    <a:p>
                      <a:pPr algn="ctr" fontAlgn="b"/>
                      <a:r>
                        <a:rPr lang="es-CO" sz="1400" b="1" i="1" u="none" strike="noStrike" dirty="0">
                          <a:solidFill>
                            <a:srgbClr val="FFFFFF"/>
                          </a:solidFill>
                          <a:effectLst/>
                          <a:latin typeface="Calibri" panose="020F0502020204030204" pitchFamily="34" charset="0"/>
                        </a:rPr>
                        <a:t>hora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s-CO" sz="1400" b="1" i="1" u="none" strike="noStrike">
                          <a:solidFill>
                            <a:srgbClr val="FFFFFF"/>
                          </a:solidFill>
                          <a:effectLst/>
                          <a:latin typeface="Calibri" panose="020F0502020204030204" pitchFamily="34" charset="0"/>
                        </a:rPr>
                        <a:t>Demanda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3164060477"/>
                  </a:ext>
                </a:extLst>
              </a:tr>
              <a:tr h="258698">
                <a:tc>
                  <a:txBody>
                    <a:bodyPr/>
                    <a:lstStyle/>
                    <a:p>
                      <a:pPr algn="ctr" fontAlgn="b"/>
                      <a:r>
                        <a:rPr lang="es-CO" sz="1400" b="1" i="1" u="none" strike="noStrike">
                          <a:solidFill>
                            <a:srgbClr val="FFFFFF"/>
                          </a:solidFill>
                          <a:effectLst/>
                          <a:latin typeface="Calibri" panose="020F0502020204030204" pitchFamily="34" charset="0"/>
                        </a:rPr>
                        <a:t>6:00 - 8:00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s-CO" sz="1400" b="0" i="1" u="none" strike="noStrike">
                          <a:solidFill>
                            <a:srgbClr val="FFFFFF"/>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2552327303"/>
                  </a:ext>
                </a:extLst>
              </a:tr>
              <a:tr h="258698">
                <a:tc>
                  <a:txBody>
                    <a:bodyPr/>
                    <a:lstStyle/>
                    <a:p>
                      <a:pPr algn="ctr" fontAlgn="b"/>
                      <a:r>
                        <a:rPr lang="es-CO" sz="1400" b="1" i="1" u="none" strike="noStrike">
                          <a:solidFill>
                            <a:srgbClr val="FFFFFF"/>
                          </a:solidFill>
                          <a:effectLst/>
                          <a:latin typeface="Calibri" panose="020F0502020204030204" pitchFamily="34" charset="0"/>
                        </a:rPr>
                        <a:t>8:00-10:00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s-CO" sz="1400" b="0" i="1" u="none" strike="noStrike">
                          <a:solidFill>
                            <a:srgbClr val="FFFFFF"/>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637014630"/>
                  </a:ext>
                </a:extLst>
              </a:tr>
              <a:tr h="258698">
                <a:tc>
                  <a:txBody>
                    <a:bodyPr/>
                    <a:lstStyle/>
                    <a:p>
                      <a:pPr algn="ctr" fontAlgn="b"/>
                      <a:r>
                        <a:rPr lang="es-CO" sz="1400" b="1" i="1" u="none" strike="noStrike">
                          <a:solidFill>
                            <a:srgbClr val="FFFFFF"/>
                          </a:solidFill>
                          <a:effectLst/>
                          <a:latin typeface="Calibri" panose="020F0502020204030204" pitchFamily="34" charset="0"/>
                        </a:rPr>
                        <a:t>10:00-14:00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s-CO" sz="1400" b="0" i="1" u="none" strike="noStrike">
                          <a:solidFill>
                            <a:srgbClr val="FFFFFF"/>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1190560300"/>
                  </a:ext>
                </a:extLst>
              </a:tr>
              <a:tr h="258698">
                <a:tc>
                  <a:txBody>
                    <a:bodyPr/>
                    <a:lstStyle/>
                    <a:p>
                      <a:pPr algn="ctr" fontAlgn="b"/>
                      <a:r>
                        <a:rPr lang="es-CO" sz="1400" b="1" i="1" u="none" strike="noStrike">
                          <a:solidFill>
                            <a:srgbClr val="FFFFFF"/>
                          </a:solidFill>
                          <a:effectLst/>
                          <a:latin typeface="Calibri" panose="020F0502020204030204" pitchFamily="34" charset="0"/>
                        </a:rPr>
                        <a:t>14:00-17:00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s-CO" sz="1400" b="0" i="1" u="none" strike="noStrike">
                          <a:solidFill>
                            <a:srgbClr val="FFFFFF"/>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3908736271"/>
                  </a:ext>
                </a:extLst>
              </a:tr>
              <a:tr h="258698">
                <a:tc>
                  <a:txBody>
                    <a:bodyPr/>
                    <a:lstStyle/>
                    <a:p>
                      <a:pPr algn="ctr" fontAlgn="b"/>
                      <a:r>
                        <a:rPr lang="es-CO" sz="1400" b="1" i="1" u="none" strike="noStrike">
                          <a:solidFill>
                            <a:srgbClr val="FFFFFF"/>
                          </a:solidFill>
                          <a:effectLst/>
                          <a:latin typeface="Calibri" panose="020F0502020204030204" pitchFamily="34" charset="0"/>
                        </a:rPr>
                        <a:t>17:00-19:00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s-CO" sz="1400" b="0" i="1" u="none" strike="noStrike">
                          <a:solidFill>
                            <a:srgbClr val="FFFFFF"/>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3554477521"/>
                  </a:ext>
                </a:extLst>
              </a:tr>
              <a:tr h="258698">
                <a:tc>
                  <a:txBody>
                    <a:bodyPr/>
                    <a:lstStyle/>
                    <a:p>
                      <a:pPr algn="ctr" fontAlgn="b"/>
                      <a:r>
                        <a:rPr lang="es-CO" sz="1400" b="1" i="1" u="none" strike="noStrike">
                          <a:solidFill>
                            <a:srgbClr val="FFFFFF"/>
                          </a:solidFill>
                          <a:effectLst/>
                          <a:latin typeface="Calibri" panose="020F0502020204030204" pitchFamily="34" charset="0"/>
                        </a:rPr>
                        <a:t>19:00-21:00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s-CO" sz="1400" b="0" i="1" u="none" strike="noStrike">
                          <a:solidFill>
                            <a:srgbClr val="FFFFFF"/>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649257380"/>
                  </a:ext>
                </a:extLst>
              </a:tr>
              <a:tr h="269046">
                <a:tc>
                  <a:txBody>
                    <a:bodyPr/>
                    <a:lstStyle/>
                    <a:p>
                      <a:pPr algn="ctr" fontAlgn="b"/>
                      <a:r>
                        <a:rPr lang="es-CO" sz="1400" b="1" i="1" u="none" strike="noStrike">
                          <a:solidFill>
                            <a:srgbClr val="FFFFFF"/>
                          </a:solidFill>
                          <a:effectLst/>
                          <a:latin typeface="Calibri" panose="020F0502020204030204" pitchFamily="34" charset="0"/>
                        </a:rPr>
                        <a:t>21:00-22:00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03764"/>
                    </a:solidFill>
                  </a:tcPr>
                </a:tc>
                <a:tc>
                  <a:txBody>
                    <a:bodyPr/>
                    <a:lstStyle/>
                    <a:p>
                      <a:pPr algn="ctr" fontAlgn="b"/>
                      <a:r>
                        <a:rPr lang="es-CO" sz="1400" b="0" i="1" u="none" strike="noStrike" dirty="0">
                          <a:solidFill>
                            <a:srgbClr val="FFFFFF"/>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1253327078"/>
                  </a:ext>
                </a:extLst>
              </a:tr>
            </a:tbl>
          </a:graphicData>
        </a:graphic>
      </p:graphicFrame>
      <p:graphicFrame>
        <p:nvGraphicFramePr>
          <p:cNvPr id="10" name="Tabla 9">
            <a:extLst>
              <a:ext uri="{FF2B5EF4-FFF2-40B4-BE49-F238E27FC236}">
                <a16:creationId xmlns:a16="http://schemas.microsoft.com/office/drawing/2014/main" id="{8C9F4C3C-A993-4AD0-97C1-3EF8C53BC8F1}"/>
              </a:ext>
            </a:extLst>
          </p:cNvPr>
          <p:cNvGraphicFramePr>
            <a:graphicFrameLocks noGrp="1"/>
          </p:cNvGraphicFramePr>
          <p:nvPr>
            <p:extLst>
              <p:ext uri="{D42A27DB-BD31-4B8C-83A1-F6EECF244321}">
                <p14:modId xmlns:p14="http://schemas.microsoft.com/office/powerpoint/2010/main" val="2914641582"/>
              </p:ext>
            </p:extLst>
          </p:nvPr>
        </p:nvGraphicFramePr>
        <p:xfrm>
          <a:off x="830964" y="4470036"/>
          <a:ext cx="2349500" cy="2152650"/>
        </p:xfrm>
        <a:graphic>
          <a:graphicData uri="http://schemas.openxmlformats.org/drawingml/2006/table">
            <a:tbl>
              <a:tblPr/>
              <a:tblGrid>
                <a:gridCol w="1322188">
                  <a:extLst>
                    <a:ext uri="{9D8B030D-6E8A-4147-A177-3AD203B41FA5}">
                      <a16:colId xmlns:a16="http://schemas.microsoft.com/office/drawing/2014/main" val="869524966"/>
                    </a:ext>
                  </a:extLst>
                </a:gridCol>
                <a:gridCol w="1027312">
                  <a:extLst>
                    <a:ext uri="{9D8B030D-6E8A-4147-A177-3AD203B41FA5}">
                      <a16:colId xmlns:a16="http://schemas.microsoft.com/office/drawing/2014/main" val="3789122529"/>
                    </a:ext>
                  </a:extLst>
                </a:gridCol>
              </a:tblGrid>
              <a:tr h="266700">
                <a:tc>
                  <a:txBody>
                    <a:bodyPr/>
                    <a:lstStyle/>
                    <a:p>
                      <a:pPr algn="ctr" fontAlgn="ctr"/>
                      <a:r>
                        <a:rPr lang="es-CO" sz="1600" b="1" i="1" u="none" strike="noStrike">
                          <a:solidFill>
                            <a:srgbClr val="FFFFFF"/>
                          </a:solidFill>
                          <a:effectLst/>
                          <a:latin typeface="Calibri" panose="020F0502020204030204" pitchFamily="34" charset="0"/>
                        </a:rPr>
                        <a:t>Dia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b"/>
                      <a:r>
                        <a:rPr lang="es-CO" sz="1600" b="1" i="1" u="none" strike="noStrike">
                          <a:solidFill>
                            <a:srgbClr val="FFFFFF"/>
                          </a:solidFill>
                          <a:effectLst/>
                          <a:latin typeface="Calibri" panose="020F0502020204030204" pitchFamily="34" charset="0"/>
                        </a:rPr>
                        <a:t>Demanda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1811133779"/>
                  </a:ext>
                </a:extLst>
              </a:tr>
              <a:tr h="266700">
                <a:tc>
                  <a:txBody>
                    <a:bodyPr/>
                    <a:lstStyle/>
                    <a:p>
                      <a:pPr algn="ctr" fontAlgn="ctr"/>
                      <a:r>
                        <a:rPr lang="es-CO" sz="1400" b="1" i="1" u="none" strike="noStrike">
                          <a:solidFill>
                            <a:srgbClr val="FFFFFF"/>
                          </a:solidFill>
                          <a:effectLst/>
                          <a:latin typeface="Calibri" panose="020F0502020204030204" pitchFamily="34" charset="0"/>
                        </a:rPr>
                        <a:t>Lunes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600" b="0" i="0" u="none" strike="noStrike">
                          <a:solidFill>
                            <a:srgbClr val="FFFFFF"/>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3945110610"/>
                  </a:ext>
                </a:extLst>
              </a:tr>
              <a:tr h="266700">
                <a:tc>
                  <a:txBody>
                    <a:bodyPr/>
                    <a:lstStyle/>
                    <a:p>
                      <a:pPr algn="ctr" fontAlgn="ctr"/>
                      <a:r>
                        <a:rPr lang="es-CO" sz="1400" b="1" i="1" u="none" strike="noStrike">
                          <a:solidFill>
                            <a:srgbClr val="FFFFFF"/>
                          </a:solidFill>
                          <a:effectLst/>
                          <a:latin typeface="Calibri" panose="020F0502020204030204" pitchFamily="34" charset="0"/>
                        </a:rPr>
                        <a:t>Martes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600" b="0" i="0" u="none" strike="noStrike">
                          <a:solidFill>
                            <a:srgbClr val="FFFFFF"/>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3661305385"/>
                  </a:ext>
                </a:extLst>
              </a:tr>
              <a:tr h="266700">
                <a:tc>
                  <a:txBody>
                    <a:bodyPr/>
                    <a:lstStyle/>
                    <a:p>
                      <a:pPr algn="ctr" fontAlgn="ctr"/>
                      <a:r>
                        <a:rPr lang="es-CO" sz="1400" b="1" i="1" u="none" strike="noStrike">
                          <a:solidFill>
                            <a:srgbClr val="FFFFFF"/>
                          </a:solidFill>
                          <a:effectLst/>
                          <a:latin typeface="Calibri" panose="020F0502020204030204" pitchFamily="34" charset="0"/>
                        </a:rPr>
                        <a:t>Miercoles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600" b="0" i="0" u="none" strike="noStrike">
                          <a:solidFill>
                            <a:srgbClr val="FFFFFF"/>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1222216267"/>
                  </a:ext>
                </a:extLst>
              </a:tr>
              <a:tr h="266700">
                <a:tc>
                  <a:txBody>
                    <a:bodyPr/>
                    <a:lstStyle/>
                    <a:p>
                      <a:pPr algn="ctr" fontAlgn="ctr"/>
                      <a:r>
                        <a:rPr lang="es-CO" sz="1400" b="1" i="1" u="none" strike="noStrike">
                          <a:solidFill>
                            <a:srgbClr val="FFFFFF"/>
                          </a:solidFill>
                          <a:effectLst/>
                          <a:latin typeface="Calibri" panose="020F0502020204030204" pitchFamily="34" charset="0"/>
                        </a:rPr>
                        <a:t>Jueves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600" b="0" i="0" u="none" strike="noStrike">
                          <a:solidFill>
                            <a:srgbClr val="FFFFFF"/>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3409833761"/>
                  </a:ext>
                </a:extLst>
              </a:tr>
              <a:tr h="266700">
                <a:tc>
                  <a:txBody>
                    <a:bodyPr/>
                    <a:lstStyle/>
                    <a:p>
                      <a:pPr algn="ctr" fontAlgn="ctr"/>
                      <a:r>
                        <a:rPr lang="es-CO" sz="1400" b="1" i="1" u="none" strike="noStrike">
                          <a:solidFill>
                            <a:srgbClr val="FFFFFF"/>
                          </a:solidFill>
                          <a:effectLst/>
                          <a:latin typeface="Calibri" panose="020F0502020204030204" pitchFamily="34" charset="0"/>
                        </a:rPr>
                        <a:t>Viernes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600" b="0" i="0" u="none" strike="noStrike">
                          <a:solidFill>
                            <a:srgbClr val="FFFFFF"/>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2055714311"/>
                  </a:ext>
                </a:extLst>
              </a:tr>
              <a:tr h="276225">
                <a:tc>
                  <a:txBody>
                    <a:bodyPr/>
                    <a:lstStyle/>
                    <a:p>
                      <a:pPr algn="ctr" fontAlgn="ctr"/>
                      <a:r>
                        <a:rPr lang="es-CO" sz="1400" b="1" i="1" u="none" strike="noStrike">
                          <a:solidFill>
                            <a:srgbClr val="FFFFFF"/>
                          </a:solidFill>
                          <a:effectLst/>
                          <a:latin typeface="Calibri" panose="020F0502020204030204" pitchFamily="34" charset="0"/>
                        </a:rPr>
                        <a:t>Sabado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600" b="0" i="0" u="none" strike="noStrike">
                          <a:solidFill>
                            <a:srgbClr val="FFFFFF"/>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2714119250"/>
                  </a:ext>
                </a:extLst>
              </a:tr>
              <a:tr h="276225">
                <a:tc>
                  <a:txBody>
                    <a:bodyPr/>
                    <a:lstStyle/>
                    <a:p>
                      <a:pPr algn="ctr" fontAlgn="ctr"/>
                      <a:r>
                        <a:rPr lang="es-CO" sz="1400" b="1" i="1" u="none" strike="noStrike">
                          <a:solidFill>
                            <a:srgbClr val="FFFFFF"/>
                          </a:solidFill>
                          <a:effectLst/>
                          <a:latin typeface="Calibri" panose="020F0502020204030204" pitchFamily="34" charset="0"/>
                        </a:rPr>
                        <a:t>Domingo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600" b="0" i="0" u="none" strike="noStrike" dirty="0">
                          <a:solidFill>
                            <a:srgbClr val="FFFFFF"/>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3762530411"/>
                  </a:ext>
                </a:extLst>
              </a:tr>
            </a:tbl>
          </a:graphicData>
        </a:graphic>
      </p:graphicFrame>
      <p:graphicFrame>
        <p:nvGraphicFramePr>
          <p:cNvPr id="11" name="Tabla 10">
            <a:extLst>
              <a:ext uri="{FF2B5EF4-FFF2-40B4-BE49-F238E27FC236}">
                <a16:creationId xmlns:a16="http://schemas.microsoft.com/office/drawing/2014/main" id="{645966CE-44C5-4C77-A99E-8451ED9CB0A7}"/>
              </a:ext>
            </a:extLst>
          </p:cNvPr>
          <p:cNvGraphicFramePr>
            <a:graphicFrameLocks noGrp="1"/>
          </p:cNvGraphicFramePr>
          <p:nvPr>
            <p:extLst>
              <p:ext uri="{D42A27DB-BD31-4B8C-83A1-F6EECF244321}">
                <p14:modId xmlns:p14="http://schemas.microsoft.com/office/powerpoint/2010/main" val="3236316522"/>
              </p:ext>
            </p:extLst>
          </p:nvPr>
        </p:nvGraphicFramePr>
        <p:xfrm>
          <a:off x="964066" y="2071551"/>
          <a:ext cx="2622940" cy="1357449"/>
        </p:xfrm>
        <a:graphic>
          <a:graphicData uri="http://schemas.openxmlformats.org/drawingml/2006/table">
            <a:tbl>
              <a:tblPr/>
              <a:tblGrid>
                <a:gridCol w="1476067">
                  <a:extLst>
                    <a:ext uri="{9D8B030D-6E8A-4147-A177-3AD203B41FA5}">
                      <a16:colId xmlns:a16="http://schemas.microsoft.com/office/drawing/2014/main" val="337678210"/>
                    </a:ext>
                  </a:extLst>
                </a:gridCol>
                <a:gridCol w="1146873">
                  <a:extLst>
                    <a:ext uri="{9D8B030D-6E8A-4147-A177-3AD203B41FA5}">
                      <a16:colId xmlns:a16="http://schemas.microsoft.com/office/drawing/2014/main" val="2543107392"/>
                    </a:ext>
                  </a:extLst>
                </a:gridCol>
              </a:tblGrid>
              <a:tr h="336359">
                <a:tc>
                  <a:txBody>
                    <a:bodyPr/>
                    <a:lstStyle/>
                    <a:p>
                      <a:pPr algn="ctr" fontAlgn="ctr"/>
                      <a:r>
                        <a:rPr lang="es-CO" sz="1600" b="1" i="1" u="none" strike="noStrike">
                          <a:solidFill>
                            <a:srgbClr val="FFFFFF"/>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600" b="1" i="1" u="none" strike="noStrike">
                          <a:solidFill>
                            <a:srgbClr val="FFFFFF"/>
                          </a:solidFill>
                          <a:effectLst/>
                          <a:latin typeface="Calibri" panose="020F0502020204030204" pitchFamily="34" charset="0"/>
                        </a:rPr>
                        <a:t>Demanda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388144571"/>
                  </a:ext>
                </a:extLst>
              </a:tr>
              <a:tr h="336359">
                <a:tc>
                  <a:txBody>
                    <a:bodyPr/>
                    <a:lstStyle/>
                    <a:p>
                      <a:pPr algn="ctr" fontAlgn="ctr"/>
                      <a:r>
                        <a:rPr lang="es-CO" sz="1600" b="1" i="1" u="none" strike="noStrike">
                          <a:solidFill>
                            <a:srgbClr val="FFFFFF"/>
                          </a:solidFill>
                          <a:effectLst/>
                          <a:latin typeface="Calibri" panose="020F0502020204030204" pitchFamily="34" charset="0"/>
                        </a:rPr>
                        <a:t>Alta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600" b="1" i="1" u="none" strike="noStrike">
                          <a:solidFill>
                            <a:srgbClr val="FFFFFF"/>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2978638452"/>
                  </a:ext>
                </a:extLst>
              </a:tr>
              <a:tr h="348372">
                <a:tc>
                  <a:txBody>
                    <a:bodyPr/>
                    <a:lstStyle/>
                    <a:p>
                      <a:pPr algn="ctr" fontAlgn="ctr"/>
                      <a:r>
                        <a:rPr lang="es-CO" sz="1600" b="1" i="1" u="none" strike="noStrike">
                          <a:solidFill>
                            <a:srgbClr val="FFFFFF"/>
                          </a:solidFill>
                          <a:effectLst/>
                          <a:latin typeface="Calibri" panose="020F0502020204030204" pitchFamily="34" charset="0"/>
                        </a:rPr>
                        <a:t>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600" b="1" i="1" u="none" strike="noStrike">
                          <a:solidFill>
                            <a:srgbClr val="FFFFFF"/>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3824204006"/>
                  </a:ext>
                </a:extLst>
              </a:tr>
              <a:tr h="336359">
                <a:tc>
                  <a:txBody>
                    <a:bodyPr/>
                    <a:lstStyle/>
                    <a:p>
                      <a:pPr algn="ctr" fontAlgn="ctr"/>
                      <a:r>
                        <a:rPr lang="es-CO" sz="1600" b="1" i="1" u="none" strike="noStrike">
                          <a:solidFill>
                            <a:srgbClr val="FFFFFF"/>
                          </a:solidFill>
                          <a:effectLst/>
                          <a:latin typeface="Calibri" panose="020F0502020204030204" pitchFamily="34" charset="0"/>
                        </a:rPr>
                        <a:t>Baja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600" b="1" i="1" u="none" strike="noStrike" dirty="0">
                          <a:solidFill>
                            <a:srgbClr val="FFFFFF"/>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2224129159"/>
                  </a:ext>
                </a:extLst>
              </a:tr>
            </a:tbl>
          </a:graphicData>
        </a:graphic>
      </p:graphicFrame>
      <p:graphicFrame>
        <p:nvGraphicFramePr>
          <p:cNvPr id="13" name="Tabla 12">
            <a:extLst>
              <a:ext uri="{FF2B5EF4-FFF2-40B4-BE49-F238E27FC236}">
                <a16:creationId xmlns:a16="http://schemas.microsoft.com/office/drawing/2014/main" id="{DFDD117E-5B6D-4E9C-A366-484D22A287E7}"/>
              </a:ext>
            </a:extLst>
          </p:cNvPr>
          <p:cNvGraphicFramePr>
            <a:graphicFrameLocks noGrp="1"/>
          </p:cNvGraphicFramePr>
          <p:nvPr>
            <p:extLst>
              <p:ext uri="{D42A27DB-BD31-4B8C-83A1-F6EECF244321}">
                <p14:modId xmlns:p14="http://schemas.microsoft.com/office/powerpoint/2010/main" val="854116292"/>
              </p:ext>
            </p:extLst>
          </p:nvPr>
        </p:nvGraphicFramePr>
        <p:xfrm>
          <a:off x="9092830" y="1943815"/>
          <a:ext cx="2400300" cy="1190625"/>
        </p:xfrm>
        <a:graphic>
          <a:graphicData uri="http://schemas.openxmlformats.org/drawingml/2006/table">
            <a:tbl>
              <a:tblPr/>
              <a:tblGrid>
                <a:gridCol w="1397000">
                  <a:extLst>
                    <a:ext uri="{9D8B030D-6E8A-4147-A177-3AD203B41FA5}">
                      <a16:colId xmlns:a16="http://schemas.microsoft.com/office/drawing/2014/main" val="2249057351"/>
                    </a:ext>
                  </a:extLst>
                </a:gridCol>
                <a:gridCol w="1003300">
                  <a:extLst>
                    <a:ext uri="{9D8B030D-6E8A-4147-A177-3AD203B41FA5}">
                      <a16:colId xmlns:a16="http://schemas.microsoft.com/office/drawing/2014/main" val="896193867"/>
                    </a:ext>
                  </a:extLst>
                </a:gridCol>
              </a:tblGrid>
              <a:tr h="295275">
                <a:tc>
                  <a:txBody>
                    <a:bodyPr/>
                    <a:lstStyle/>
                    <a:p>
                      <a:pPr algn="ctr" fontAlgn="ctr"/>
                      <a:r>
                        <a:rPr lang="es-CO" sz="1800" b="1" i="1" u="none" strike="noStrike">
                          <a:solidFill>
                            <a:srgbClr val="FFFFFF"/>
                          </a:solidFill>
                          <a:effectLst/>
                          <a:latin typeface="Calibri" panose="020F0502020204030204" pitchFamily="34" charset="0"/>
                        </a:rPr>
                        <a:t>Cond_Ruta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800" b="1" i="1" u="none" strike="noStrike">
                          <a:solidFill>
                            <a:srgbClr val="FFFFFF"/>
                          </a:solidFill>
                          <a:effectLst/>
                          <a:latin typeface="Calibri" panose="020F0502020204030204" pitchFamily="34" charset="0"/>
                        </a:rPr>
                        <a:t>Estado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57122886"/>
                  </a:ext>
                </a:extLst>
              </a:tr>
              <a:tr h="295275">
                <a:tc>
                  <a:txBody>
                    <a:bodyPr/>
                    <a:lstStyle/>
                    <a:p>
                      <a:pPr algn="ctr" fontAlgn="ctr"/>
                      <a:r>
                        <a:rPr lang="es-CO" sz="1800" b="1" i="1" u="none" strike="noStrike" dirty="0">
                          <a:solidFill>
                            <a:srgbClr val="FFFFFF"/>
                          </a:solidFill>
                          <a:effectLst/>
                          <a:latin typeface="Calibri" panose="020F0502020204030204" pitchFamily="34" charset="0"/>
                        </a:rPr>
                        <a:t>No Optima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800" b="1" i="1" u="none" strike="noStrike" dirty="0">
                          <a:solidFill>
                            <a:srgbClr val="FFFFFF"/>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203454896"/>
                  </a:ext>
                </a:extLst>
              </a:tr>
              <a:tr h="295275">
                <a:tc>
                  <a:txBody>
                    <a:bodyPr/>
                    <a:lstStyle/>
                    <a:p>
                      <a:pPr algn="ctr" fontAlgn="b"/>
                      <a:r>
                        <a:rPr lang="es-CO" sz="1800" b="1" i="1" u="none" strike="noStrike">
                          <a:solidFill>
                            <a:srgbClr val="FFFFFF"/>
                          </a:solidFill>
                          <a:effectLst/>
                          <a:latin typeface="Calibri" panose="020F0502020204030204" pitchFamily="34" charset="0"/>
                        </a:rPr>
                        <a:t>Poco Optima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800" b="1" i="1" u="none" strike="noStrike">
                          <a:solidFill>
                            <a:srgbClr val="FFFFFF"/>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1604243630"/>
                  </a:ext>
                </a:extLst>
              </a:tr>
              <a:tr h="304800">
                <a:tc>
                  <a:txBody>
                    <a:bodyPr/>
                    <a:lstStyle/>
                    <a:p>
                      <a:pPr algn="ctr" fontAlgn="b"/>
                      <a:r>
                        <a:rPr lang="es-CO" sz="1800" b="1" i="1" u="none" strike="noStrike">
                          <a:solidFill>
                            <a:srgbClr val="FFFFFF"/>
                          </a:solidFill>
                          <a:effectLst/>
                          <a:latin typeface="Calibri" panose="020F0502020204030204" pitchFamily="34" charset="0"/>
                        </a:rPr>
                        <a:t> Optima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03764"/>
                    </a:solidFill>
                  </a:tcPr>
                </a:tc>
                <a:tc>
                  <a:txBody>
                    <a:bodyPr/>
                    <a:lstStyle/>
                    <a:p>
                      <a:pPr algn="ctr" fontAlgn="ctr"/>
                      <a:r>
                        <a:rPr lang="es-CO" sz="1800" b="1" i="1" u="none" strike="noStrike" dirty="0">
                          <a:solidFill>
                            <a:srgbClr val="FFFFFF"/>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03764"/>
                    </a:solidFill>
                  </a:tcPr>
                </a:tc>
                <a:extLst>
                  <a:ext uri="{0D108BD9-81ED-4DB2-BD59-A6C34878D82A}">
                    <a16:rowId xmlns:a16="http://schemas.microsoft.com/office/drawing/2014/main" val="2023682631"/>
                  </a:ext>
                </a:extLst>
              </a:tr>
            </a:tbl>
          </a:graphicData>
        </a:graphic>
      </p:graphicFrame>
    </p:spTree>
    <p:extLst>
      <p:ext uri="{BB962C8B-B14F-4D97-AF65-F5344CB8AC3E}">
        <p14:creationId xmlns:p14="http://schemas.microsoft.com/office/powerpoint/2010/main" val="207911908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2000">
              <a:schemeClr val="accent1">
                <a:lumMod val="7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E5BA0-3537-48B4-86FE-F041652811D3}"/>
              </a:ext>
            </a:extLst>
          </p:cNvPr>
          <p:cNvSpPr>
            <a:spLocks noGrp="1"/>
          </p:cNvSpPr>
          <p:nvPr>
            <p:ph type="title"/>
          </p:nvPr>
        </p:nvSpPr>
        <p:spPr>
          <a:xfrm>
            <a:off x="2805034" y="18255"/>
            <a:ext cx="6581931" cy="1325563"/>
          </a:xfrm>
        </p:spPr>
        <p:txBody>
          <a:bodyPr/>
          <a:lstStyle/>
          <a:p>
            <a:r>
              <a:rPr lang="es-MX" b="1" i="1" dirty="0">
                <a:solidFill>
                  <a:schemeClr val="bg1"/>
                </a:solidFill>
                <a:latin typeface="Bahnschrift SemiBold SemiConden" panose="020B0502040204020203" pitchFamily="34" charset="0"/>
              </a:rPr>
              <a:t>Procesamiento de los datos </a:t>
            </a:r>
            <a:endParaRPr lang="es-CO" b="1" i="1" dirty="0">
              <a:solidFill>
                <a:schemeClr val="bg1"/>
              </a:solidFill>
              <a:latin typeface="Bahnschrift SemiBold SemiConden" panose="020B0502040204020203" pitchFamily="34" charset="0"/>
            </a:endParaRPr>
          </a:p>
        </p:txBody>
      </p:sp>
      <p:sp>
        <p:nvSpPr>
          <p:cNvPr id="3" name="Marcador de contenido 2">
            <a:extLst>
              <a:ext uri="{FF2B5EF4-FFF2-40B4-BE49-F238E27FC236}">
                <a16:creationId xmlns:a16="http://schemas.microsoft.com/office/drawing/2014/main" id="{32EB198F-DE24-433F-8458-F5C3E715545C}"/>
              </a:ext>
            </a:extLst>
          </p:cNvPr>
          <p:cNvSpPr>
            <a:spLocks noGrp="1"/>
          </p:cNvSpPr>
          <p:nvPr>
            <p:ph idx="1"/>
          </p:nvPr>
        </p:nvSpPr>
        <p:spPr>
          <a:xfrm>
            <a:off x="195795" y="1056220"/>
            <a:ext cx="3853721" cy="887595"/>
          </a:xfrm>
        </p:spPr>
        <p:txBody>
          <a:bodyPr>
            <a:normAutofit/>
          </a:bodyPr>
          <a:lstStyle/>
          <a:p>
            <a:pPr marL="0" indent="0">
              <a:buNone/>
            </a:pPr>
            <a:r>
              <a:rPr lang="es-MX" b="1" i="1" dirty="0">
                <a:solidFill>
                  <a:schemeClr val="bg1"/>
                </a:solidFill>
                <a:latin typeface="Bahnschrift SemiBold SemiConden" panose="020B0502040204020203" pitchFamily="34" charset="0"/>
              </a:rPr>
              <a:t>Tercer  procesamiento:</a:t>
            </a:r>
            <a:endParaRPr lang="es-CO" b="1" i="1" dirty="0">
              <a:solidFill>
                <a:schemeClr val="bg1"/>
              </a:solidFill>
              <a:latin typeface="Bahnschrift SemiBold SemiConden" panose="020B0502040204020203" pitchFamily="34" charset="0"/>
            </a:endParaRPr>
          </a:p>
        </p:txBody>
      </p:sp>
      <p:pic>
        <p:nvPicPr>
          <p:cNvPr id="5"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F4248EFF-2B1C-436E-8192-B6921AFF2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306" y="5546361"/>
            <a:ext cx="2493694" cy="131163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3835D2D2-E4D8-43F2-AE1C-56A2C678E7C0}"/>
              </a:ext>
            </a:extLst>
          </p:cNvPr>
          <p:cNvPicPr>
            <a:picLocks noChangeAspect="1"/>
          </p:cNvPicPr>
          <p:nvPr/>
        </p:nvPicPr>
        <p:blipFill>
          <a:blip r:embed="rId3"/>
          <a:stretch>
            <a:fillRect/>
          </a:stretch>
        </p:blipFill>
        <p:spPr>
          <a:xfrm>
            <a:off x="2119375" y="2100504"/>
            <a:ext cx="7953247" cy="3701276"/>
          </a:xfrm>
          <a:prstGeom prst="rect">
            <a:avLst/>
          </a:prstGeom>
        </p:spPr>
      </p:pic>
    </p:spTree>
    <p:extLst>
      <p:ext uri="{BB962C8B-B14F-4D97-AF65-F5344CB8AC3E}">
        <p14:creationId xmlns:p14="http://schemas.microsoft.com/office/powerpoint/2010/main" val="179870494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2000">
              <a:schemeClr val="accent1">
                <a:lumMod val="7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E5BA0-3537-48B4-86FE-F041652811D3}"/>
              </a:ext>
            </a:extLst>
          </p:cNvPr>
          <p:cNvSpPr>
            <a:spLocks noGrp="1"/>
          </p:cNvSpPr>
          <p:nvPr>
            <p:ph type="title"/>
          </p:nvPr>
        </p:nvSpPr>
        <p:spPr>
          <a:xfrm>
            <a:off x="2805034" y="18255"/>
            <a:ext cx="6581931" cy="1325563"/>
          </a:xfrm>
        </p:spPr>
        <p:txBody>
          <a:bodyPr/>
          <a:lstStyle/>
          <a:p>
            <a:r>
              <a:rPr lang="es-MX" b="1" i="1" dirty="0">
                <a:solidFill>
                  <a:schemeClr val="bg1"/>
                </a:solidFill>
                <a:latin typeface="Bahnschrift SemiBold SemiConden" panose="020B0502040204020203" pitchFamily="34" charset="0"/>
              </a:rPr>
              <a:t>Procesamiento de los datos </a:t>
            </a:r>
            <a:endParaRPr lang="es-CO" b="1" i="1" dirty="0">
              <a:solidFill>
                <a:schemeClr val="bg1"/>
              </a:solidFill>
              <a:latin typeface="Bahnschrift SemiBold SemiConden" panose="020B0502040204020203" pitchFamily="34" charset="0"/>
            </a:endParaRPr>
          </a:p>
        </p:txBody>
      </p:sp>
      <p:sp>
        <p:nvSpPr>
          <p:cNvPr id="3" name="Marcador de contenido 2">
            <a:extLst>
              <a:ext uri="{FF2B5EF4-FFF2-40B4-BE49-F238E27FC236}">
                <a16:creationId xmlns:a16="http://schemas.microsoft.com/office/drawing/2014/main" id="{32EB198F-DE24-433F-8458-F5C3E715545C}"/>
              </a:ext>
            </a:extLst>
          </p:cNvPr>
          <p:cNvSpPr>
            <a:spLocks noGrp="1"/>
          </p:cNvSpPr>
          <p:nvPr>
            <p:ph idx="1"/>
          </p:nvPr>
        </p:nvSpPr>
        <p:spPr>
          <a:xfrm>
            <a:off x="195795" y="1056220"/>
            <a:ext cx="3853721" cy="887595"/>
          </a:xfrm>
        </p:spPr>
        <p:txBody>
          <a:bodyPr>
            <a:normAutofit/>
          </a:bodyPr>
          <a:lstStyle/>
          <a:p>
            <a:pPr marL="0" indent="0">
              <a:buNone/>
            </a:pPr>
            <a:r>
              <a:rPr lang="es-MX" b="1" i="1" dirty="0">
                <a:solidFill>
                  <a:schemeClr val="bg1"/>
                </a:solidFill>
                <a:latin typeface="Bahnschrift SemiBold SemiConden" panose="020B0502040204020203" pitchFamily="34" charset="0"/>
              </a:rPr>
              <a:t>Tercer  procesamiento:</a:t>
            </a:r>
            <a:endParaRPr lang="es-CO" b="1" i="1" dirty="0">
              <a:solidFill>
                <a:schemeClr val="bg1"/>
              </a:solidFill>
              <a:latin typeface="Bahnschrift SemiBold SemiConden" panose="020B0502040204020203" pitchFamily="34" charset="0"/>
            </a:endParaRPr>
          </a:p>
        </p:txBody>
      </p:sp>
      <p:pic>
        <p:nvPicPr>
          <p:cNvPr id="5"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F4248EFF-2B1C-436E-8192-B6921AFF2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306" y="5546361"/>
            <a:ext cx="2493694" cy="131163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3835D2D2-E4D8-43F2-AE1C-56A2C678E7C0}"/>
              </a:ext>
            </a:extLst>
          </p:cNvPr>
          <p:cNvPicPr>
            <a:picLocks noChangeAspect="1"/>
          </p:cNvPicPr>
          <p:nvPr/>
        </p:nvPicPr>
        <p:blipFill>
          <a:blip r:embed="rId3"/>
          <a:stretch>
            <a:fillRect/>
          </a:stretch>
        </p:blipFill>
        <p:spPr>
          <a:xfrm>
            <a:off x="2119375" y="2100504"/>
            <a:ext cx="7953247" cy="3701276"/>
          </a:xfrm>
          <a:prstGeom prst="rect">
            <a:avLst/>
          </a:prstGeom>
        </p:spPr>
      </p:pic>
    </p:spTree>
    <p:extLst>
      <p:ext uri="{BB962C8B-B14F-4D97-AF65-F5344CB8AC3E}">
        <p14:creationId xmlns:p14="http://schemas.microsoft.com/office/powerpoint/2010/main" val="19470872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2000">
              <a:schemeClr val="accent1">
                <a:lumMod val="7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E5BA0-3537-48B4-86FE-F041652811D3}"/>
              </a:ext>
            </a:extLst>
          </p:cNvPr>
          <p:cNvSpPr>
            <a:spLocks noGrp="1"/>
          </p:cNvSpPr>
          <p:nvPr>
            <p:ph type="title"/>
          </p:nvPr>
        </p:nvSpPr>
        <p:spPr>
          <a:xfrm>
            <a:off x="2805034" y="18255"/>
            <a:ext cx="6581931" cy="1325563"/>
          </a:xfrm>
        </p:spPr>
        <p:txBody>
          <a:bodyPr/>
          <a:lstStyle/>
          <a:p>
            <a:r>
              <a:rPr lang="es-MX" b="1" i="1" dirty="0">
                <a:solidFill>
                  <a:schemeClr val="bg1"/>
                </a:solidFill>
                <a:latin typeface="Bahnschrift SemiBold SemiConden" panose="020B0502040204020203" pitchFamily="34" charset="0"/>
              </a:rPr>
              <a:t>Procesamiento de los datos </a:t>
            </a:r>
            <a:endParaRPr lang="es-CO" b="1" i="1" dirty="0">
              <a:solidFill>
                <a:schemeClr val="bg1"/>
              </a:solidFill>
              <a:latin typeface="Bahnschrift SemiBold SemiConden" panose="020B0502040204020203" pitchFamily="34" charset="0"/>
            </a:endParaRPr>
          </a:p>
        </p:txBody>
      </p:sp>
      <p:sp>
        <p:nvSpPr>
          <p:cNvPr id="3" name="Marcador de contenido 2">
            <a:extLst>
              <a:ext uri="{FF2B5EF4-FFF2-40B4-BE49-F238E27FC236}">
                <a16:creationId xmlns:a16="http://schemas.microsoft.com/office/drawing/2014/main" id="{32EB198F-DE24-433F-8458-F5C3E715545C}"/>
              </a:ext>
            </a:extLst>
          </p:cNvPr>
          <p:cNvSpPr>
            <a:spLocks noGrp="1"/>
          </p:cNvSpPr>
          <p:nvPr>
            <p:ph idx="1"/>
          </p:nvPr>
        </p:nvSpPr>
        <p:spPr>
          <a:xfrm>
            <a:off x="312131" y="1343818"/>
            <a:ext cx="11741324" cy="1565563"/>
          </a:xfrm>
        </p:spPr>
        <p:txBody>
          <a:bodyPr>
            <a:normAutofit/>
          </a:bodyPr>
          <a:lstStyle/>
          <a:p>
            <a:pPr marL="0" indent="0">
              <a:buNone/>
            </a:pPr>
            <a:r>
              <a:rPr lang="es-MX" sz="3900" b="1" i="1" dirty="0">
                <a:solidFill>
                  <a:schemeClr val="bg1"/>
                </a:solidFill>
                <a:latin typeface="Bahnschrift SemiBold SemiConden" panose="020B0502040204020203" pitchFamily="34" charset="0"/>
              </a:rPr>
              <a:t>Normalización “Método Min-Max” :  </a:t>
            </a:r>
            <a:r>
              <a:rPr lang="es-MX" b="1" i="1" dirty="0">
                <a:solidFill>
                  <a:schemeClr val="bg1"/>
                </a:solidFill>
                <a:latin typeface="Bahnschrift SemiBold SemiConden" panose="020B0502040204020203" pitchFamily="34" charset="0"/>
              </a:rPr>
              <a:t>Técnica de normalización utilizada en aprendizaje automático para escalar y transformar características en un rango específico,  para este caso  de 0 a 1.</a:t>
            </a:r>
            <a:endParaRPr lang="es-CO" sz="3200" b="1" i="1" dirty="0">
              <a:solidFill>
                <a:schemeClr val="bg1"/>
              </a:solidFill>
              <a:latin typeface="Bahnschrift SemiBold SemiConden" panose="020B0502040204020203" pitchFamily="34" charset="0"/>
            </a:endParaRPr>
          </a:p>
        </p:txBody>
      </p:sp>
      <p:pic>
        <p:nvPicPr>
          <p:cNvPr id="5"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F4248EFF-2B1C-436E-8192-B6921AFF2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306" y="5546361"/>
            <a:ext cx="2493694" cy="131163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0F570C8-18B5-453B-A04C-D8A5BB9AD99F}"/>
              </a:ext>
            </a:extLst>
          </p:cNvPr>
          <p:cNvPicPr>
            <a:picLocks noChangeAspect="1"/>
          </p:cNvPicPr>
          <p:nvPr/>
        </p:nvPicPr>
        <p:blipFill>
          <a:blip r:embed="rId3"/>
          <a:stretch>
            <a:fillRect/>
          </a:stretch>
        </p:blipFill>
        <p:spPr>
          <a:xfrm>
            <a:off x="589222" y="4247514"/>
            <a:ext cx="5771115" cy="938248"/>
          </a:xfrm>
          <a:prstGeom prst="rect">
            <a:avLst/>
          </a:prstGeom>
        </p:spPr>
      </p:pic>
      <p:sp>
        <p:nvSpPr>
          <p:cNvPr id="8" name="Marcador de contenido 2">
            <a:extLst>
              <a:ext uri="{FF2B5EF4-FFF2-40B4-BE49-F238E27FC236}">
                <a16:creationId xmlns:a16="http://schemas.microsoft.com/office/drawing/2014/main" id="{C737AC15-4C5B-4A87-811E-4C5309C160BB}"/>
              </a:ext>
            </a:extLst>
          </p:cNvPr>
          <p:cNvSpPr txBox="1">
            <a:spLocks/>
          </p:cNvSpPr>
          <p:nvPr/>
        </p:nvSpPr>
        <p:spPr>
          <a:xfrm>
            <a:off x="114502" y="3093352"/>
            <a:ext cx="4817717" cy="938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3900" b="1" i="1" dirty="0">
                <a:solidFill>
                  <a:schemeClr val="bg1"/>
                </a:solidFill>
                <a:latin typeface="Bahnschrift SemiBold SemiConden" panose="020B0502040204020203" pitchFamily="34" charset="0"/>
              </a:rPr>
              <a:t>Bibliotecas Utilizadas:</a:t>
            </a:r>
            <a:endParaRPr lang="es-CO" sz="3200" b="1" i="1" dirty="0">
              <a:solidFill>
                <a:schemeClr val="bg1"/>
              </a:solidFill>
              <a:latin typeface="Bahnschrift SemiBold SemiConden" panose="020B0502040204020203" pitchFamily="34" charset="0"/>
            </a:endParaRPr>
          </a:p>
        </p:txBody>
      </p:sp>
      <p:sp>
        <p:nvSpPr>
          <p:cNvPr id="6" name="CuadroTexto 5">
            <a:extLst>
              <a:ext uri="{FF2B5EF4-FFF2-40B4-BE49-F238E27FC236}">
                <a16:creationId xmlns:a16="http://schemas.microsoft.com/office/drawing/2014/main" id="{106CDA16-BBA3-4294-B863-DCF7DECF32F0}"/>
              </a:ext>
            </a:extLst>
          </p:cNvPr>
          <p:cNvSpPr txBox="1"/>
          <p:nvPr/>
        </p:nvSpPr>
        <p:spPr>
          <a:xfrm>
            <a:off x="6608742" y="3562476"/>
            <a:ext cx="5468756" cy="2308324"/>
          </a:xfrm>
          <a:prstGeom prst="rect">
            <a:avLst/>
          </a:prstGeom>
          <a:noFill/>
        </p:spPr>
        <p:txBody>
          <a:bodyPr wrap="square" rtlCol="0">
            <a:spAutoFit/>
          </a:bodyPr>
          <a:lstStyle/>
          <a:p>
            <a:r>
              <a:rPr lang="es-MX" b="1" dirty="0">
                <a:latin typeface="Agency FB" panose="020B0503020202020204" pitchFamily="34" charset="0"/>
              </a:rPr>
              <a:t> </a:t>
            </a:r>
            <a:r>
              <a:rPr lang="es-MX" sz="3600" b="1" i="1" dirty="0">
                <a:solidFill>
                  <a:schemeClr val="bg1"/>
                </a:solidFill>
                <a:latin typeface="Agency FB" panose="020B0503020202020204" pitchFamily="34" charset="0"/>
              </a:rPr>
              <a:t>Pandas:</a:t>
            </a:r>
            <a:r>
              <a:rPr lang="es-MX" b="1" i="1" dirty="0">
                <a:solidFill>
                  <a:schemeClr val="bg1"/>
                </a:solidFill>
                <a:latin typeface="Agency FB" panose="020B0503020202020204" pitchFamily="34" charset="0"/>
              </a:rPr>
              <a:t>  </a:t>
            </a:r>
            <a:r>
              <a:rPr lang="es-MX" sz="2400" i="1" dirty="0">
                <a:solidFill>
                  <a:schemeClr val="bg1"/>
                </a:solidFill>
                <a:latin typeface="Agency FB" panose="020B0503020202020204" pitchFamily="34" charset="0"/>
              </a:rPr>
              <a:t>se utiliza para manejar y manipular los datos en forma de un DataFrame</a:t>
            </a:r>
            <a:r>
              <a:rPr lang="es-MX" i="1" dirty="0">
                <a:solidFill>
                  <a:schemeClr val="bg1"/>
                </a:solidFill>
                <a:latin typeface="Agency FB" panose="020B0503020202020204" pitchFamily="34" charset="0"/>
              </a:rPr>
              <a:t>,</a:t>
            </a:r>
          </a:p>
          <a:p>
            <a:r>
              <a:rPr lang="es-MX" sz="3600" b="1" i="1" dirty="0">
                <a:solidFill>
                  <a:schemeClr val="bg1"/>
                </a:solidFill>
                <a:latin typeface="Agency FB" panose="020B0503020202020204" pitchFamily="34" charset="0"/>
              </a:rPr>
              <a:t>Scikit-learn</a:t>
            </a:r>
            <a:r>
              <a:rPr lang="es-MX" i="1" dirty="0">
                <a:solidFill>
                  <a:schemeClr val="bg1"/>
                </a:solidFill>
                <a:latin typeface="Agency FB" panose="020B0503020202020204" pitchFamily="34" charset="0"/>
              </a:rPr>
              <a:t> </a:t>
            </a:r>
            <a:r>
              <a:rPr lang="es-MX" sz="2400" i="1" dirty="0">
                <a:solidFill>
                  <a:schemeClr val="bg1"/>
                </a:solidFill>
                <a:latin typeface="Agency FB" panose="020B0503020202020204" pitchFamily="34" charset="0"/>
              </a:rPr>
              <a:t>se utiliza para normalizar datos utilizando el método Min-Max, Con la clase MinMaxScaler</a:t>
            </a:r>
            <a:endParaRPr lang="es-CO" i="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3190423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2000">
              <a:schemeClr val="accent1">
                <a:lumMod val="7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E5BA0-3537-48B4-86FE-F041652811D3}"/>
              </a:ext>
            </a:extLst>
          </p:cNvPr>
          <p:cNvSpPr>
            <a:spLocks noGrp="1"/>
          </p:cNvSpPr>
          <p:nvPr>
            <p:ph type="title"/>
          </p:nvPr>
        </p:nvSpPr>
        <p:spPr>
          <a:xfrm>
            <a:off x="3317776" y="-73"/>
            <a:ext cx="6581931" cy="1325563"/>
          </a:xfrm>
        </p:spPr>
        <p:txBody>
          <a:bodyPr/>
          <a:lstStyle/>
          <a:p>
            <a:r>
              <a:rPr lang="es-MX" b="1" i="1" dirty="0">
                <a:solidFill>
                  <a:schemeClr val="bg1"/>
                </a:solidFill>
                <a:latin typeface="Bahnschrift SemiBold SemiConden" panose="020B0502040204020203" pitchFamily="34" charset="0"/>
              </a:rPr>
              <a:t>Validación Cruzada </a:t>
            </a:r>
            <a:endParaRPr lang="es-CO" b="1" i="1" dirty="0">
              <a:solidFill>
                <a:schemeClr val="bg1"/>
              </a:solidFill>
              <a:latin typeface="Bahnschrift SemiBold SemiConden" panose="020B0502040204020203" pitchFamily="34" charset="0"/>
            </a:endParaRPr>
          </a:p>
        </p:txBody>
      </p:sp>
      <p:sp>
        <p:nvSpPr>
          <p:cNvPr id="3" name="Marcador de contenido 2">
            <a:extLst>
              <a:ext uri="{FF2B5EF4-FFF2-40B4-BE49-F238E27FC236}">
                <a16:creationId xmlns:a16="http://schemas.microsoft.com/office/drawing/2014/main" id="{32EB198F-DE24-433F-8458-F5C3E715545C}"/>
              </a:ext>
            </a:extLst>
          </p:cNvPr>
          <p:cNvSpPr>
            <a:spLocks noGrp="1"/>
          </p:cNvSpPr>
          <p:nvPr>
            <p:ph idx="1"/>
          </p:nvPr>
        </p:nvSpPr>
        <p:spPr>
          <a:xfrm>
            <a:off x="312131" y="1343818"/>
            <a:ext cx="11505796" cy="1080727"/>
          </a:xfrm>
        </p:spPr>
        <p:txBody>
          <a:bodyPr>
            <a:normAutofit fontScale="70000" lnSpcReduction="20000"/>
          </a:bodyPr>
          <a:lstStyle/>
          <a:p>
            <a:pPr marL="0" indent="0">
              <a:buNone/>
            </a:pPr>
            <a:r>
              <a:rPr lang="es-MX" sz="3900" b="1" i="1" dirty="0">
                <a:solidFill>
                  <a:schemeClr val="bg1"/>
                </a:solidFill>
                <a:latin typeface="Bahnschrift SemiBold SemiConden" panose="020B0502040204020203" pitchFamily="34" charset="0"/>
              </a:rPr>
              <a:t>Primero se implemento validación cruzada usando la biblioteca </a:t>
            </a:r>
            <a:r>
              <a:rPr lang="es-MX" sz="5100" b="1" i="1" dirty="0">
                <a:solidFill>
                  <a:schemeClr val="bg1"/>
                </a:solidFill>
                <a:latin typeface="Bahnschrift SemiBold SemiConden" panose="020B0502040204020203" pitchFamily="34" charset="0"/>
              </a:rPr>
              <a:t>StratifiedKFold </a:t>
            </a:r>
            <a:r>
              <a:rPr lang="es-MX" sz="3900" b="1" i="1" dirty="0">
                <a:solidFill>
                  <a:schemeClr val="bg1"/>
                </a:solidFill>
                <a:latin typeface="Bahnschrift SemiBold SemiConden" panose="020B0502040204020203" pitchFamily="34" charset="0"/>
              </a:rPr>
              <a:t>para dividir los datos en características (X) y etiquetas (Y).</a:t>
            </a:r>
            <a:endParaRPr lang="es-CO" sz="3200" b="1" i="1" dirty="0">
              <a:solidFill>
                <a:schemeClr val="bg1"/>
              </a:solidFill>
              <a:latin typeface="Bahnschrift SemiBold SemiConden" panose="020B0502040204020203" pitchFamily="34" charset="0"/>
            </a:endParaRPr>
          </a:p>
        </p:txBody>
      </p:sp>
      <p:pic>
        <p:nvPicPr>
          <p:cNvPr id="5"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F4248EFF-2B1C-436E-8192-B6921AFF2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306" y="5546361"/>
            <a:ext cx="2493694" cy="1311639"/>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a:extLst>
              <a:ext uri="{FF2B5EF4-FFF2-40B4-BE49-F238E27FC236}">
                <a16:creationId xmlns:a16="http://schemas.microsoft.com/office/drawing/2014/main" id="{C737AC15-4C5B-4A87-811E-4C5309C160BB}"/>
              </a:ext>
            </a:extLst>
          </p:cNvPr>
          <p:cNvSpPr txBox="1">
            <a:spLocks/>
          </p:cNvSpPr>
          <p:nvPr/>
        </p:nvSpPr>
        <p:spPr>
          <a:xfrm>
            <a:off x="114502" y="3964332"/>
            <a:ext cx="11703425" cy="13116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3200" b="1" i="1" dirty="0">
                <a:solidFill>
                  <a:schemeClr val="bg1"/>
                </a:solidFill>
                <a:latin typeface="Bahnschrift SemiBold SemiConden" panose="020B0502040204020203" pitchFamily="34" charset="0"/>
              </a:rPr>
              <a:t>Luego se dividide el conjunto de datos en K subconjuntos (folds) para entrenar/evaluar el modelo K veces, garantizando que cada subconjunto se utilice tanto para entrenamiento como para prueba. </a:t>
            </a:r>
            <a:endParaRPr lang="es-CO" sz="2400" b="1" i="1" dirty="0">
              <a:solidFill>
                <a:schemeClr val="bg1"/>
              </a:solidFill>
              <a:latin typeface="Bahnschrift SemiBold SemiConden" panose="020B0502040204020203" pitchFamily="34" charset="0"/>
            </a:endParaRPr>
          </a:p>
        </p:txBody>
      </p:sp>
      <p:pic>
        <p:nvPicPr>
          <p:cNvPr id="7" name="Imagen 6">
            <a:extLst>
              <a:ext uri="{FF2B5EF4-FFF2-40B4-BE49-F238E27FC236}">
                <a16:creationId xmlns:a16="http://schemas.microsoft.com/office/drawing/2014/main" id="{16B84C59-E677-431B-8BFF-D5DBAC7C274A}"/>
              </a:ext>
            </a:extLst>
          </p:cNvPr>
          <p:cNvPicPr>
            <a:picLocks noChangeAspect="1"/>
          </p:cNvPicPr>
          <p:nvPr/>
        </p:nvPicPr>
        <p:blipFill>
          <a:blip r:embed="rId3"/>
          <a:stretch>
            <a:fillRect/>
          </a:stretch>
        </p:blipFill>
        <p:spPr>
          <a:xfrm>
            <a:off x="977969" y="2103112"/>
            <a:ext cx="9210580" cy="1639820"/>
          </a:xfrm>
          <a:prstGeom prst="rect">
            <a:avLst/>
          </a:prstGeom>
        </p:spPr>
      </p:pic>
      <p:pic>
        <p:nvPicPr>
          <p:cNvPr id="9" name="Imagen 8">
            <a:extLst>
              <a:ext uri="{FF2B5EF4-FFF2-40B4-BE49-F238E27FC236}">
                <a16:creationId xmlns:a16="http://schemas.microsoft.com/office/drawing/2014/main" id="{7355DB71-820B-4A7C-AAE4-4B81111DAA87}"/>
              </a:ext>
            </a:extLst>
          </p:cNvPr>
          <p:cNvPicPr>
            <a:picLocks noChangeAspect="1"/>
          </p:cNvPicPr>
          <p:nvPr/>
        </p:nvPicPr>
        <p:blipFill>
          <a:blip r:embed="rId4"/>
          <a:stretch>
            <a:fillRect/>
          </a:stretch>
        </p:blipFill>
        <p:spPr>
          <a:xfrm>
            <a:off x="1694741" y="5166823"/>
            <a:ext cx="7155655" cy="1482858"/>
          </a:xfrm>
          <a:prstGeom prst="rect">
            <a:avLst/>
          </a:prstGeom>
        </p:spPr>
      </p:pic>
    </p:spTree>
    <p:extLst>
      <p:ext uri="{BB962C8B-B14F-4D97-AF65-F5344CB8AC3E}">
        <p14:creationId xmlns:p14="http://schemas.microsoft.com/office/powerpoint/2010/main" val="3949543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Forma libre: forma 5">
            <a:extLst>
              <a:ext uri="{FF2B5EF4-FFF2-40B4-BE49-F238E27FC236}">
                <a16:creationId xmlns:a16="http://schemas.microsoft.com/office/drawing/2014/main" id="{3336EABE-32EC-4D00-BF82-D94F7C149F8B}"/>
              </a:ext>
            </a:extLst>
          </p:cNvPr>
          <p:cNvSpPr/>
          <p:nvPr/>
        </p:nvSpPr>
        <p:spPr>
          <a:xfrm>
            <a:off x="0" y="-19050"/>
            <a:ext cx="5276850" cy="6877050"/>
          </a:xfrm>
          <a:custGeom>
            <a:avLst/>
            <a:gdLst>
              <a:gd name="connsiteX0" fmla="*/ 0 w 5648325"/>
              <a:gd name="connsiteY0" fmla="*/ 0 h 6858000"/>
              <a:gd name="connsiteX1" fmla="*/ 5648325 w 5648325"/>
              <a:gd name="connsiteY1" fmla="*/ 0 h 6858000"/>
              <a:gd name="connsiteX2" fmla="*/ 3933825 w 5648325"/>
              <a:gd name="connsiteY2" fmla="*/ 6858000 h 6858000"/>
              <a:gd name="connsiteX3" fmla="*/ 0 w 5648325"/>
              <a:gd name="connsiteY3" fmla="*/ 6858000 h 6858000"/>
              <a:gd name="connsiteX0" fmla="*/ 0 w 6465654"/>
              <a:gd name="connsiteY0" fmla="*/ 38100 h 6896100"/>
              <a:gd name="connsiteX1" fmla="*/ 6465654 w 6465654"/>
              <a:gd name="connsiteY1" fmla="*/ 0 h 6896100"/>
              <a:gd name="connsiteX2" fmla="*/ 3933825 w 6465654"/>
              <a:gd name="connsiteY2" fmla="*/ 6896100 h 6896100"/>
              <a:gd name="connsiteX3" fmla="*/ 0 w 6465654"/>
              <a:gd name="connsiteY3" fmla="*/ 6896100 h 6896100"/>
              <a:gd name="connsiteX4" fmla="*/ 0 w 6465654"/>
              <a:gd name="connsiteY4" fmla="*/ 38100 h 6896100"/>
              <a:gd name="connsiteX0" fmla="*/ 0 w 6465654"/>
              <a:gd name="connsiteY0" fmla="*/ 38100 h 6896100"/>
              <a:gd name="connsiteX1" fmla="*/ 6465654 w 6465654"/>
              <a:gd name="connsiteY1" fmla="*/ 0 h 6896100"/>
              <a:gd name="connsiteX2" fmla="*/ 3875445 w 6465654"/>
              <a:gd name="connsiteY2" fmla="*/ 6896100 h 6896100"/>
              <a:gd name="connsiteX3" fmla="*/ 0 w 6465654"/>
              <a:gd name="connsiteY3" fmla="*/ 6896100 h 6896100"/>
              <a:gd name="connsiteX4" fmla="*/ 0 w 6465654"/>
              <a:gd name="connsiteY4" fmla="*/ 38100 h 6896100"/>
              <a:gd name="connsiteX0" fmla="*/ 0 w 5562364"/>
              <a:gd name="connsiteY0" fmla="*/ 38100 h 6896100"/>
              <a:gd name="connsiteX1" fmla="*/ 5562364 w 5562364"/>
              <a:gd name="connsiteY1" fmla="*/ 0 h 6896100"/>
              <a:gd name="connsiteX2" fmla="*/ 3875445 w 5562364"/>
              <a:gd name="connsiteY2" fmla="*/ 6896100 h 6896100"/>
              <a:gd name="connsiteX3" fmla="*/ 0 w 5562364"/>
              <a:gd name="connsiteY3" fmla="*/ 6896100 h 6896100"/>
              <a:gd name="connsiteX4" fmla="*/ 0 w 5562364"/>
              <a:gd name="connsiteY4" fmla="*/ 38100 h 6896100"/>
              <a:gd name="connsiteX0" fmla="*/ 0 w 5562364"/>
              <a:gd name="connsiteY0" fmla="*/ 38100 h 6896100"/>
              <a:gd name="connsiteX1" fmla="*/ 5562364 w 5562364"/>
              <a:gd name="connsiteY1" fmla="*/ 0 h 6896100"/>
              <a:gd name="connsiteX2" fmla="*/ 3413588 w 5562364"/>
              <a:gd name="connsiteY2" fmla="*/ 6896100 h 6896100"/>
              <a:gd name="connsiteX3" fmla="*/ 0 w 5562364"/>
              <a:gd name="connsiteY3" fmla="*/ 6896100 h 6896100"/>
              <a:gd name="connsiteX4" fmla="*/ 0 w 5562364"/>
              <a:gd name="connsiteY4" fmla="*/ 38100 h 689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364" h="6896100">
                <a:moveTo>
                  <a:pt x="0" y="38100"/>
                </a:moveTo>
                <a:lnTo>
                  <a:pt x="5562364" y="0"/>
                </a:lnTo>
                <a:lnTo>
                  <a:pt x="3413588" y="6896100"/>
                </a:lnTo>
                <a:lnTo>
                  <a:pt x="0" y="6896100"/>
                </a:lnTo>
                <a:lnTo>
                  <a:pt x="0" y="381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Forma libre: forma 9">
            <a:extLst>
              <a:ext uri="{FF2B5EF4-FFF2-40B4-BE49-F238E27FC236}">
                <a16:creationId xmlns:a16="http://schemas.microsoft.com/office/drawing/2014/main" id="{1DD9EC34-5000-4D35-95A2-535EB12CBE60}"/>
              </a:ext>
            </a:extLst>
          </p:cNvPr>
          <p:cNvSpPr/>
          <p:nvPr/>
        </p:nvSpPr>
        <p:spPr>
          <a:xfrm>
            <a:off x="3181350" y="0"/>
            <a:ext cx="9010650" cy="6877050"/>
          </a:xfrm>
          <a:custGeom>
            <a:avLst/>
            <a:gdLst>
              <a:gd name="connsiteX0" fmla="*/ 2120406 w 8924926"/>
              <a:gd name="connsiteY0" fmla="*/ 0 h 6877050"/>
              <a:gd name="connsiteX1" fmla="*/ 8924926 w 8924926"/>
              <a:gd name="connsiteY1" fmla="*/ 0 h 6877050"/>
              <a:gd name="connsiteX2" fmla="*/ 8924926 w 8924926"/>
              <a:gd name="connsiteY2" fmla="*/ 6858256 h 6877050"/>
              <a:gd name="connsiteX3" fmla="*/ 0 w 8924926"/>
              <a:gd name="connsiteY3" fmla="*/ 6877050 h 6877050"/>
              <a:gd name="connsiteX0" fmla="*/ 1932908 w 8737428"/>
              <a:gd name="connsiteY0" fmla="*/ 0 h 6877050"/>
              <a:gd name="connsiteX1" fmla="*/ 8737428 w 8737428"/>
              <a:gd name="connsiteY1" fmla="*/ 0 h 6877050"/>
              <a:gd name="connsiteX2" fmla="*/ 8737428 w 8737428"/>
              <a:gd name="connsiteY2" fmla="*/ 6858256 h 6877050"/>
              <a:gd name="connsiteX3" fmla="*/ 0 w 8737428"/>
              <a:gd name="connsiteY3" fmla="*/ 6877050 h 6877050"/>
              <a:gd name="connsiteX4" fmla="*/ 1932908 w 8737428"/>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7428" h="6877050">
                <a:moveTo>
                  <a:pt x="1932908" y="0"/>
                </a:moveTo>
                <a:lnTo>
                  <a:pt x="8737428" y="0"/>
                </a:lnTo>
                <a:lnTo>
                  <a:pt x="8737428" y="6858256"/>
                </a:lnTo>
                <a:lnTo>
                  <a:pt x="0" y="6877050"/>
                </a:lnTo>
                <a:cubicBezTo>
                  <a:pt x="706802" y="4584700"/>
                  <a:pt x="1226106" y="2292350"/>
                  <a:pt x="1932908"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Forma libre: forma 15">
            <a:extLst>
              <a:ext uri="{FF2B5EF4-FFF2-40B4-BE49-F238E27FC236}">
                <a16:creationId xmlns:a16="http://schemas.microsoft.com/office/drawing/2014/main" id="{4B4DAA0D-D0E7-41F0-92E9-E85F0334F4E2}"/>
              </a:ext>
            </a:extLst>
          </p:cNvPr>
          <p:cNvSpPr/>
          <p:nvPr/>
        </p:nvSpPr>
        <p:spPr>
          <a:xfrm>
            <a:off x="157162" y="2501592"/>
            <a:ext cx="5119688" cy="4356408"/>
          </a:xfrm>
          <a:custGeom>
            <a:avLst/>
            <a:gdLst>
              <a:gd name="connsiteX0" fmla="*/ 2559844 w 5119688"/>
              <a:gd name="connsiteY0" fmla="*/ 0 h 4356408"/>
              <a:gd name="connsiteX1" fmla="*/ 5119688 w 5119688"/>
              <a:gd name="connsiteY1" fmla="*/ 2443743 h 4356408"/>
              <a:gd name="connsiteX2" fmla="*/ 4188143 w 5119688"/>
              <a:gd name="connsiteY2" fmla="*/ 4329454 h 4356408"/>
              <a:gd name="connsiteX3" fmla="*/ 4150385 w 5119688"/>
              <a:gd name="connsiteY3" fmla="*/ 4356408 h 4356408"/>
              <a:gd name="connsiteX4" fmla="*/ 969303 w 5119688"/>
              <a:gd name="connsiteY4" fmla="*/ 4356408 h 4356408"/>
              <a:gd name="connsiteX5" fmla="*/ 931546 w 5119688"/>
              <a:gd name="connsiteY5" fmla="*/ 4329454 h 4356408"/>
              <a:gd name="connsiteX6" fmla="*/ 0 w 5119688"/>
              <a:gd name="connsiteY6" fmla="*/ 2443743 h 4356408"/>
              <a:gd name="connsiteX7" fmla="*/ 2559844 w 5119688"/>
              <a:gd name="connsiteY7" fmla="*/ 0 h 43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9688" h="4356408">
                <a:moveTo>
                  <a:pt x="2559844" y="0"/>
                </a:moveTo>
                <a:cubicBezTo>
                  <a:pt x="3973607" y="0"/>
                  <a:pt x="5119688" y="1094101"/>
                  <a:pt x="5119688" y="2443743"/>
                </a:cubicBezTo>
                <a:cubicBezTo>
                  <a:pt x="5119688" y="3202917"/>
                  <a:pt x="4757061" y="3881236"/>
                  <a:pt x="4188143" y="4329454"/>
                </a:cubicBezTo>
                <a:lnTo>
                  <a:pt x="4150385" y="4356408"/>
                </a:lnTo>
                <a:lnTo>
                  <a:pt x="969303" y="4356408"/>
                </a:lnTo>
                <a:lnTo>
                  <a:pt x="931546" y="4329454"/>
                </a:lnTo>
                <a:cubicBezTo>
                  <a:pt x="362627" y="3881236"/>
                  <a:pt x="0" y="3202917"/>
                  <a:pt x="0" y="2443743"/>
                </a:cubicBezTo>
                <a:cubicBezTo>
                  <a:pt x="0" y="1094101"/>
                  <a:pt x="1146081" y="0"/>
                  <a:pt x="2559844" y="0"/>
                </a:cubicBezTo>
                <a:close/>
              </a:path>
            </a:pathLst>
          </a:cu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CuadroTexto 12">
            <a:extLst>
              <a:ext uri="{FF2B5EF4-FFF2-40B4-BE49-F238E27FC236}">
                <a16:creationId xmlns:a16="http://schemas.microsoft.com/office/drawing/2014/main" id="{B579ABBF-5C43-45B6-847B-86CB0350CDC4}"/>
              </a:ext>
            </a:extLst>
          </p:cNvPr>
          <p:cNvSpPr txBox="1"/>
          <p:nvPr/>
        </p:nvSpPr>
        <p:spPr>
          <a:xfrm>
            <a:off x="542925" y="97676"/>
            <a:ext cx="5276850" cy="1107996"/>
          </a:xfrm>
          <a:prstGeom prst="rect">
            <a:avLst/>
          </a:prstGeom>
          <a:noFill/>
          <a:effectLst>
            <a:outerShdw blurRad="50800" dist="38100" dir="5400000" algn="t" rotWithShape="0">
              <a:prstClr val="black">
                <a:alpha val="40000"/>
              </a:prstClr>
            </a:outerShdw>
          </a:effectLst>
        </p:spPr>
        <p:txBody>
          <a:bodyPr wrap="square" rtlCol="0">
            <a:spAutoFit/>
          </a:bodyPr>
          <a:lstStyle/>
          <a:p>
            <a:r>
              <a:rPr lang="es-MX" sz="6600" dirty="0">
                <a:latin typeface="Rage Italic" panose="03070502040507070304" pitchFamily="66" charset="0"/>
              </a:rPr>
              <a:t>Perceptrón</a:t>
            </a:r>
            <a:r>
              <a:rPr lang="es-MX" sz="6000" dirty="0">
                <a:latin typeface="Rage Italic" panose="03070502040507070304" pitchFamily="66" charset="0"/>
              </a:rPr>
              <a:t> </a:t>
            </a:r>
            <a:r>
              <a:rPr lang="es-MX" dirty="0"/>
              <a:t> </a:t>
            </a:r>
            <a:endParaRPr lang="es-CO" dirty="0"/>
          </a:p>
        </p:txBody>
      </p:sp>
      <p:sp>
        <p:nvSpPr>
          <p:cNvPr id="14" name="CuadroTexto 13">
            <a:extLst>
              <a:ext uri="{FF2B5EF4-FFF2-40B4-BE49-F238E27FC236}">
                <a16:creationId xmlns:a16="http://schemas.microsoft.com/office/drawing/2014/main" id="{2B79439A-44B4-484E-9E8F-357132F6D495}"/>
              </a:ext>
            </a:extLst>
          </p:cNvPr>
          <p:cNvSpPr txBox="1"/>
          <p:nvPr/>
        </p:nvSpPr>
        <p:spPr>
          <a:xfrm>
            <a:off x="1562100" y="898981"/>
            <a:ext cx="5676900" cy="1015663"/>
          </a:xfrm>
          <a:prstGeom prst="rect">
            <a:avLst/>
          </a:prstGeom>
          <a:noFill/>
          <a:effectLst>
            <a:outerShdw blurRad="50800" dist="38100" dir="5400000" algn="t" rotWithShape="0">
              <a:prstClr val="black">
                <a:alpha val="40000"/>
              </a:prstClr>
            </a:outerShdw>
          </a:effectLst>
        </p:spPr>
        <p:txBody>
          <a:bodyPr wrap="square" rtlCol="0">
            <a:spAutoFit/>
          </a:bodyPr>
          <a:lstStyle/>
          <a:p>
            <a:r>
              <a:rPr lang="es-MX" sz="6000" dirty="0">
                <a:latin typeface="Bahnschrift SemiBold Condensed" panose="020B0502040204020203" pitchFamily="34" charset="0"/>
              </a:rPr>
              <a:t>Multicapa</a:t>
            </a:r>
            <a:r>
              <a:rPr lang="es-MX" dirty="0"/>
              <a:t> </a:t>
            </a:r>
            <a:endParaRPr lang="es-CO" dirty="0"/>
          </a:p>
        </p:txBody>
      </p:sp>
      <p:pic>
        <p:nvPicPr>
          <p:cNvPr id="17"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8CBF9DA3-60AB-4515-9C6B-FEB9F00A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0572" y="6094574"/>
            <a:ext cx="1451428" cy="76342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670CD869-6516-4D6E-855A-63C21C6BF04B}"/>
              </a:ext>
            </a:extLst>
          </p:cNvPr>
          <p:cNvSpPr/>
          <p:nvPr/>
        </p:nvSpPr>
        <p:spPr>
          <a:xfrm>
            <a:off x="5005388" y="175707"/>
            <a:ext cx="6915149" cy="1323439"/>
          </a:xfrm>
          <a:prstGeom prst="rect">
            <a:avLst/>
          </a:prstGeom>
        </p:spPr>
        <p:txBody>
          <a:bodyPr wrap="square">
            <a:spAutoFit/>
          </a:bodyPr>
          <a:lstStyle/>
          <a:p>
            <a:pPr algn="ctr"/>
            <a:r>
              <a:rPr lang="es-MX" sz="4000" b="1" i="1" dirty="0">
                <a:solidFill>
                  <a:schemeClr val="bg1"/>
                </a:solidFill>
                <a:latin typeface="Agency FB" panose="020B0503020202020204" pitchFamily="34" charset="0"/>
              </a:rPr>
              <a:t>Diseño y desarrollo de la arquitectura de la red neuronal</a:t>
            </a:r>
            <a:endParaRPr lang="es-CO" sz="4000" b="1" i="1" dirty="0">
              <a:solidFill>
                <a:schemeClr val="bg1"/>
              </a:solidFill>
              <a:latin typeface="Agency FB" panose="020B0503020202020204" pitchFamily="34" charset="0"/>
            </a:endParaRPr>
          </a:p>
        </p:txBody>
      </p:sp>
      <p:sp>
        <p:nvSpPr>
          <p:cNvPr id="3" name="CuadroTexto 2">
            <a:extLst>
              <a:ext uri="{FF2B5EF4-FFF2-40B4-BE49-F238E27FC236}">
                <a16:creationId xmlns:a16="http://schemas.microsoft.com/office/drawing/2014/main" id="{00996848-2246-4688-811D-4D70C44332AC}"/>
              </a:ext>
            </a:extLst>
          </p:cNvPr>
          <p:cNvSpPr txBox="1"/>
          <p:nvPr/>
        </p:nvSpPr>
        <p:spPr>
          <a:xfrm>
            <a:off x="6096000" y="1515183"/>
            <a:ext cx="6370507" cy="2369880"/>
          </a:xfrm>
          <a:prstGeom prst="rect">
            <a:avLst/>
          </a:prstGeom>
          <a:noFill/>
        </p:spPr>
        <p:txBody>
          <a:bodyPr wrap="square" rtlCol="0">
            <a:spAutoFit/>
          </a:bodyPr>
          <a:lstStyle/>
          <a:p>
            <a:r>
              <a:rPr lang="es-MX" sz="2400" i="1" dirty="0">
                <a:solidFill>
                  <a:schemeClr val="bg1"/>
                </a:solidFill>
                <a:latin typeface="Agency FB" panose="020B0503020202020204" pitchFamily="34" charset="0"/>
              </a:rPr>
              <a:t>Para el desarrollo del modelo se diseñó una red neuronal multicapa (MLP) con dos capas ocultas </a:t>
            </a:r>
          </a:p>
          <a:p>
            <a:endParaRPr lang="es-MX" sz="2400" i="1" dirty="0">
              <a:solidFill>
                <a:schemeClr val="bg1"/>
              </a:solidFill>
              <a:latin typeface="Agency FB" panose="020B0503020202020204" pitchFamily="34" charset="0"/>
            </a:endParaRPr>
          </a:p>
          <a:p>
            <a:r>
              <a:rPr lang="es-MX" sz="2400" i="1" dirty="0">
                <a:solidFill>
                  <a:schemeClr val="bg1"/>
                </a:solidFill>
                <a:latin typeface="Agency FB" panose="020B0503020202020204" pitchFamily="34" charset="0"/>
              </a:rPr>
              <a:t> La estructura de dos capas ocultas permite la creación de múltiples caminos para la información, permitiendo una representación más rica de los datos</a:t>
            </a:r>
            <a:r>
              <a:rPr lang="es-MX" sz="2800" i="1" dirty="0">
                <a:solidFill>
                  <a:schemeClr val="bg1"/>
                </a:solidFill>
                <a:latin typeface="Agency FB" panose="020B0503020202020204" pitchFamily="34" charset="0"/>
              </a:rPr>
              <a:t>.</a:t>
            </a:r>
            <a:endParaRPr lang="es-CO" sz="2800" i="1" dirty="0">
              <a:solidFill>
                <a:schemeClr val="bg1"/>
              </a:solidFill>
              <a:latin typeface="Agency FB" panose="020B0503020202020204" pitchFamily="34" charset="0"/>
            </a:endParaRPr>
          </a:p>
        </p:txBody>
      </p:sp>
      <p:sp>
        <p:nvSpPr>
          <p:cNvPr id="11" name="Triángulo isósceles 10">
            <a:extLst>
              <a:ext uri="{FF2B5EF4-FFF2-40B4-BE49-F238E27FC236}">
                <a16:creationId xmlns:a16="http://schemas.microsoft.com/office/drawing/2014/main" id="{A4C383BA-5665-416D-816B-A855A03DBF94}"/>
              </a:ext>
            </a:extLst>
          </p:cNvPr>
          <p:cNvSpPr/>
          <p:nvPr/>
        </p:nvSpPr>
        <p:spPr>
          <a:xfrm rot="5400000">
            <a:off x="5579604" y="1878398"/>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5" name="Triángulo isósceles 14">
            <a:extLst>
              <a:ext uri="{FF2B5EF4-FFF2-40B4-BE49-F238E27FC236}">
                <a16:creationId xmlns:a16="http://schemas.microsoft.com/office/drawing/2014/main" id="{6858BF61-E832-481F-A375-8A48E7AA13DA}"/>
              </a:ext>
            </a:extLst>
          </p:cNvPr>
          <p:cNvSpPr/>
          <p:nvPr/>
        </p:nvSpPr>
        <p:spPr>
          <a:xfrm rot="5400000">
            <a:off x="5579604" y="3193689"/>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pic>
        <p:nvPicPr>
          <p:cNvPr id="7" name="Imagen 6">
            <a:extLst>
              <a:ext uri="{FF2B5EF4-FFF2-40B4-BE49-F238E27FC236}">
                <a16:creationId xmlns:a16="http://schemas.microsoft.com/office/drawing/2014/main" id="{25261648-D419-4367-92BF-CFD11869E853}"/>
              </a:ext>
            </a:extLst>
          </p:cNvPr>
          <p:cNvPicPr>
            <a:picLocks noChangeAspect="1"/>
          </p:cNvPicPr>
          <p:nvPr/>
        </p:nvPicPr>
        <p:blipFill>
          <a:blip r:embed="rId4"/>
          <a:stretch>
            <a:fillRect/>
          </a:stretch>
        </p:blipFill>
        <p:spPr>
          <a:xfrm>
            <a:off x="5956695" y="3901100"/>
            <a:ext cx="5555460" cy="2810392"/>
          </a:xfrm>
          <a:prstGeom prst="rect">
            <a:avLst/>
          </a:prstGeom>
        </p:spPr>
      </p:pic>
    </p:spTree>
    <p:extLst>
      <p:ext uri="{BB962C8B-B14F-4D97-AF65-F5344CB8AC3E}">
        <p14:creationId xmlns:p14="http://schemas.microsoft.com/office/powerpoint/2010/main" val="2740720089"/>
      </p:ext>
    </p:extLst>
  </p:cSld>
  <p:clrMapOvr>
    <a:masterClrMapping/>
  </p:clrMapOvr>
  <p:transition spd="slow">
    <p:wheel spokes="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CD84170-8BC2-40A4-B343-481CF4305C20}"/>
              </a:ext>
            </a:extLst>
          </p:cNvPr>
          <p:cNvSpPr/>
          <p:nvPr/>
        </p:nvSpPr>
        <p:spPr>
          <a:xfrm>
            <a:off x="0" y="0"/>
            <a:ext cx="12192000" cy="6858000"/>
          </a:xfrm>
          <a:prstGeom prst="rect">
            <a:avLst/>
          </a:prstGeom>
          <a:gradFill>
            <a:gsLst>
              <a:gs pos="0">
                <a:schemeClr val="accent1">
                  <a:lumMod val="50000"/>
                </a:schemeClr>
              </a:gs>
              <a:gs pos="50000">
                <a:schemeClr val="accent1">
                  <a:lumMod val="75000"/>
                </a:schemeClr>
              </a:gs>
              <a:gs pos="100000">
                <a:schemeClr val="accent1">
                  <a:lumMod val="50000"/>
                </a:schemeClr>
              </a:gs>
            </a:gsLst>
          </a:gradFill>
          <a:ln w="57150"/>
        </p:spPr>
        <p:style>
          <a:lnRef idx="1">
            <a:schemeClr val="dk1"/>
          </a:lnRef>
          <a:fillRef idx="2">
            <a:schemeClr val="dk1"/>
          </a:fillRef>
          <a:effectRef idx="1">
            <a:schemeClr val="dk1"/>
          </a:effectRef>
          <a:fontRef idx="minor">
            <a:schemeClr val="dk1"/>
          </a:fontRef>
        </p:style>
        <p:txBody>
          <a:bodyPr rtlCol="0" anchor="ctr"/>
          <a:lstStyle/>
          <a:p>
            <a:pPr algn="ctr"/>
            <a:endParaRPr lang="es-CO" dirty="0"/>
          </a:p>
        </p:txBody>
      </p:sp>
      <p:cxnSp>
        <p:nvCxnSpPr>
          <p:cNvPr id="6" name="Conector recto 5">
            <a:extLst>
              <a:ext uri="{FF2B5EF4-FFF2-40B4-BE49-F238E27FC236}">
                <a16:creationId xmlns:a16="http://schemas.microsoft.com/office/drawing/2014/main" id="{18FDB250-367D-42A9-8D02-919B789F0476}"/>
              </a:ext>
            </a:extLst>
          </p:cNvPr>
          <p:cNvCxnSpPr>
            <a:cxnSpLocks/>
            <a:stCxn id="4" idx="0"/>
            <a:endCxn id="4" idx="2"/>
          </p:cNvCxnSpPr>
          <p:nvPr/>
        </p:nvCxnSpPr>
        <p:spPr>
          <a:xfrm>
            <a:off x="6096000" y="0"/>
            <a:ext cx="0" cy="685800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6" name="Rectángulo 105">
            <a:extLst>
              <a:ext uri="{FF2B5EF4-FFF2-40B4-BE49-F238E27FC236}">
                <a16:creationId xmlns:a16="http://schemas.microsoft.com/office/drawing/2014/main" id="{30C8FCB1-8411-4DBB-B11A-1CC0107DEC47}"/>
              </a:ext>
            </a:extLst>
          </p:cNvPr>
          <p:cNvSpPr/>
          <p:nvPr/>
        </p:nvSpPr>
        <p:spPr>
          <a:xfrm>
            <a:off x="6240978" y="152360"/>
            <a:ext cx="5785707" cy="6592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5" name="Grupo 14">
            <a:extLst>
              <a:ext uri="{FF2B5EF4-FFF2-40B4-BE49-F238E27FC236}">
                <a16:creationId xmlns:a16="http://schemas.microsoft.com/office/drawing/2014/main" id="{C6F6C5A2-D99B-470A-86D9-E5BE1314ADA3}"/>
              </a:ext>
            </a:extLst>
          </p:cNvPr>
          <p:cNvGrpSpPr/>
          <p:nvPr/>
        </p:nvGrpSpPr>
        <p:grpSpPr>
          <a:xfrm>
            <a:off x="5775584" y="213926"/>
            <a:ext cx="640834" cy="254449"/>
            <a:chOff x="5775584" y="213926"/>
            <a:chExt cx="640834" cy="254449"/>
          </a:xfrm>
        </p:grpSpPr>
        <p:sp>
          <p:nvSpPr>
            <p:cNvPr id="8" name="Elipse 7">
              <a:extLst>
                <a:ext uri="{FF2B5EF4-FFF2-40B4-BE49-F238E27FC236}">
                  <a16:creationId xmlns:a16="http://schemas.microsoft.com/office/drawing/2014/main" id="{FF82D2D5-32D9-4E45-80D9-2E603ACDA20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 name="Elipse 8">
              <a:extLst>
                <a:ext uri="{FF2B5EF4-FFF2-40B4-BE49-F238E27FC236}">
                  <a16:creationId xmlns:a16="http://schemas.microsoft.com/office/drawing/2014/main" id="{33CB376F-B4B9-4BA1-BC36-C51A0C16D216}"/>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3" name="Arco de bloque 12">
              <a:extLst>
                <a:ext uri="{FF2B5EF4-FFF2-40B4-BE49-F238E27FC236}">
                  <a16:creationId xmlns:a16="http://schemas.microsoft.com/office/drawing/2014/main" id="{96C8BA0D-5CA0-48FF-BCE4-F37D8F997CCF}"/>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16" name="Grupo 15">
            <a:extLst>
              <a:ext uri="{FF2B5EF4-FFF2-40B4-BE49-F238E27FC236}">
                <a16:creationId xmlns:a16="http://schemas.microsoft.com/office/drawing/2014/main" id="{1EEA14DF-60CB-41EB-B504-918E276DC5E9}"/>
              </a:ext>
            </a:extLst>
          </p:cNvPr>
          <p:cNvGrpSpPr/>
          <p:nvPr/>
        </p:nvGrpSpPr>
        <p:grpSpPr>
          <a:xfrm>
            <a:off x="5775584" y="544098"/>
            <a:ext cx="640834" cy="254449"/>
            <a:chOff x="5775584" y="213926"/>
            <a:chExt cx="640834" cy="254449"/>
          </a:xfrm>
        </p:grpSpPr>
        <p:sp>
          <p:nvSpPr>
            <p:cNvPr id="17" name="Elipse 16">
              <a:extLst>
                <a:ext uri="{FF2B5EF4-FFF2-40B4-BE49-F238E27FC236}">
                  <a16:creationId xmlns:a16="http://schemas.microsoft.com/office/drawing/2014/main" id="{8E9A0D83-F109-482D-8581-A9758999B5F0}"/>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8" name="Elipse 17">
              <a:extLst>
                <a:ext uri="{FF2B5EF4-FFF2-40B4-BE49-F238E27FC236}">
                  <a16:creationId xmlns:a16="http://schemas.microsoft.com/office/drawing/2014/main" id="{471F5D81-5181-4E43-B5F3-0135DFB232C3}"/>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9" name="Arco de bloque 18">
              <a:extLst>
                <a:ext uri="{FF2B5EF4-FFF2-40B4-BE49-F238E27FC236}">
                  <a16:creationId xmlns:a16="http://schemas.microsoft.com/office/drawing/2014/main" id="{BFB903BB-49F4-46EE-A375-AA4B55C0A543}"/>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20" name="Grupo 19">
            <a:extLst>
              <a:ext uri="{FF2B5EF4-FFF2-40B4-BE49-F238E27FC236}">
                <a16:creationId xmlns:a16="http://schemas.microsoft.com/office/drawing/2014/main" id="{49F183CF-3FAC-46DA-838A-CF99F1DD1117}"/>
              </a:ext>
            </a:extLst>
          </p:cNvPr>
          <p:cNvGrpSpPr/>
          <p:nvPr/>
        </p:nvGrpSpPr>
        <p:grpSpPr>
          <a:xfrm>
            <a:off x="5775582" y="837837"/>
            <a:ext cx="640834" cy="254449"/>
            <a:chOff x="5775584" y="213926"/>
            <a:chExt cx="640834" cy="254449"/>
          </a:xfrm>
        </p:grpSpPr>
        <p:sp>
          <p:nvSpPr>
            <p:cNvPr id="21" name="Elipse 20">
              <a:extLst>
                <a:ext uri="{FF2B5EF4-FFF2-40B4-BE49-F238E27FC236}">
                  <a16:creationId xmlns:a16="http://schemas.microsoft.com/office/drawing/2014/main" id="{FA333086-1F5D-4BD5-AE19-7EF0E01961B3}"/>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2" name="Elipse 21">
              <a:extLst>
                <a:ext uri="{FF2B5EF4-FFF2-40B4-BE49-F238E27FC236}">
                  <a16:creationId xmlns:a16="http://schemas.microsoft.com/office/drawing/2014/main" id="{03A9F6AB-3347-4257-95E5-AF4CCEE50BFF}"/>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3" name="Arco de bloque 22">
              <a:extLst>
                <a:ext uri="{FF2B5EF4-FFF2-40B4-BE49-F238E27FC236}">
                  <a16:creationId xmlns:a16="http://schemas.microsoft.com/office/drawing/2014/main" id="{66005518-8315-4BC0-8A3B-087EF19E9558}"/>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24" name="Grupo 23">
            <a:extLst>
              <a:ext uri="{FF2B5EF4-FFF2-40B4-BE49-F238E27FC236}">
                <a16:creationId xmlns:a16="http://schemas.microsoft.com/office/drawing/2014/main" id="{FC7FEBCA-C889-40F4-B33D-0737355F7017}"/>
              </a:ext>
            </a:extLst>
          </p:cNvPr>
          <p:cNvGrpSpPr/>
          <p:nvPr/>
        </p:nvGrpSpPr>
        <p:grpSpPr>
          <a:xfrm>
            <a:off x="5785818" y="1170864"/>
            <a:ext cx="640834" cy="254449"/>
            <a:chOff x="5775584" y="213926"/>
            <a:chExt cx="640834" cy="254449"/>
          </a:xfrm>
        </p:grpSpPr>
        <p:sp>
          <p:nvSpPr>
            <p:cNvPr id="25" name="Elipse 24">
              <a:extLst>
                <a:ext uri="{FF2B5EF4-FFF2-40B4-BE49-F238E27FC236}">
                  <a16:creationId xmlns:a16="http://schemas.microsoft.com/office/drawing/2014/main" id="{A9DF2B21-ACB4-4724-9BDC-634E5F03E34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6" name="Elipse 25">
              <a:extLst>
                <a:ext uri="{FF2B5EF4-FFF2-40B4-BE49-F238E27FC236}">
                  <a16:creationId xmlns:a16="http://schemas.microsoft.com/office/drawing/2014/main" id="{BFF7229E-CEF4-4354-AE5D-7F1C737D61A4}"/>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7" name="Arco de bloque 26">
              <a:extLst>
                <a:ext uri="{FF2B5EF4-FFF2-40B4-BE49-F238E27FC236}">
                  <a16:creationId xmlns:a16="http://schemas.microsoft.com/office/drawing/2014/main" id="{85DEC8A3-0DF2-450F-81FC-7C5BC3DDF3FF}"/>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33" name="Grupo 32">
            <a:extLst>
              <a:ext uri="{FF2B5EF4-FFF2-40B4-BE49-F238E27FC236}">
                <a16:creationId xmlns:a16="http://schemas.microsoft.com/office/drawing/2014/main" id="{38688C5B-6248-419B-BD3E-AC7C924080D3}"/>
              </a:ext>
            </a:extLst>
          </p:cNvPr>
          <p:cNvGrpSpPr/>
          <p:nvPr/>
        </p:nvGrpSpPr>
        <p:grpSpPr>
          <a:xfrm>
            <a:off x="5785816" y="1540326"/>
            <a:ext cx="640834" cy="254449"/>
            <a:chOff x="5775584" y="213926"/>
            <a:chExt cx="640834" cy="254449"/>
          </a:xfrm>
        </p:grpSpPr>
        <p:sp>
          <p:nvSpPr>
            <p:cNvPr id="34" name="Elipse 33">
              <a:extLst>
                <a:ext uri="{FF2B5EF4-FFF2-40B4-BE49-F238E27FC236}">
                  <a16:creationId xmlns:a16="http://schemas.microsoft.com/office/drawing/2014/main" id="{33A2DEF3-6FC5-45E4-AD36-21E844FA10A7}"/>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35" name="Elipse 34">
              <a:extLst>
                <a:ext uri="{FF2B5EF4-FFF2-40B4-BE49-F238E27FC236}">
                  <a16:creationId xmlns:a16="http://schemas.microsoft.com/office/drawing/2014/main" id="{7E6A5464-9C62-476E-AF67-D12341657D92}"/>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36" name="Arco de bloque 35">
              <a:extLst>
                <a:ext uri="{FF2B5EF4-FFF2-40B4-BE49-F238E27FC236}">
                  <a16:creationId xmlns:a16="http://schemas.microsoft.com/office/drawing/2014/main" id="{C7DC8CCB-91B0-4EF2-AA28-B53E22D2872A}"/>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37" name="Grupo 36">
            <a:extLst>
              <a:ext uri="{FF2B5EF4-FFF2-40B4-BE49-F238E27FC236}">
                <a16:creationId xmlns:a16="http://schemas.microsoft.com/office/drawing/2014/main" id="{97661137-56EE-4EE9-903F-858E62527A28}"/>
              </a:ext>
            </a:extLst>
          </p:cNvPr>
          <p:cNvGrpSpPr/>
          <p:nvPr/>
        </p:nvGrpSpPr>
        <p:grpSpPr>
          <a:xfrm>
            <a:off x="5772601" y="2242817"/>
            <a:ext cx="640834" cy="254449"/>
            <a:chOff x="5775584" y="213926"/>
            <a:chExt cx="640834" cy="254449"/>
          </a:xfrm>
        </p:grpSpPr>
        <p:sp>
          <p:nvSpPr>
            <p:cNvPr id="38" name="Elipse 37">
              <a:extLst>
                <a:ext uri="{FF2B5EF4-FFF2-40B4-BE49-F238E27FC236}">
                  <a16:creationId xmlns:a16="http://schemas.microsoft.com/office/drawing/2014/main" id="{69007385-AD25-42E2-A7D9-999FD9577548}"/>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39" name="Elipse 38">
              <a:extLst>
                <a:ext uri="{FF2B5EF4-FFF2-40B4-BE49-F238E27FC236}">
                  <a16:creationId xmlns:a16="http://schemas.microsoft.com/office/drawing/2014/main" id="{92DEC19B-350A-4303-8867-1769CB7A1481}"/>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0" name="Arco de bloque 39">
              <a:extLst>
                <a:ext uri="{FF2B5EF4-FFF2-40B4-BE49-F238E27FC236}">
                  <a16:creationId xmlns:a16="http://schemas.microsoft.com/office/drawing/2014/main" id="{693F2C3E-B81A-40F4-B496-95DA70A578DC}"/>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41" name="Grupo 40">
            <a:extLst>
              <a:ext uri="{FF2B5EF4-FFF2-40B4-BE49-F238E27FC236}">
                <a16:creationId xmlns:a16="http://schemas.microsoft.com/office/drawing/2014/main" id="{CCA4B969-65E3-4C6A-BBFA-2C4BCC309557}"/>
              </a:ext>
            </a:extLst>
          </p:cNvPr>
          <p:cNvGrpSpPr/>
          <p:nvPr/>
        </p:nvGrpSpPr>
        <p:grpSpPr>
          <a:xfrm>
            <a:off x="5772601" y="3025974"/>
            <a:ext cx="640834" cy="254449"/>
            <a:chOff x="5775584" y="213926"/>
            <a:chExt cx="640834" cy="254449"/>
          </a:xfrm>
        </p:grpSpPr>
        <p:sp>
          <p:nvSpPr>
            <p:cNvPr id="42" name="Elipse 41">
              <a:extLst>
                <a:ext uri="{FF2B5EF4-FFF2-40B4-BE49-F238E27FC236}">
                  <a16:creationId xmlns:a16="http://schemas.microsoft.com/office/drawing/2014/main" id="{17EB4676-1FFE-4633-893E-DBB46545839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3" name="Elipse 42">
              <a:extLst>
                <a:ext uri="{FF2B5EF4-FFF2-40B4-BE49-F238E27FC236}">
                  <a16:creationId xmlns:a16="http://schemas.microsoft.com/office/drawing/2014/main" id="{DB575F10-EE1C-4230-9D46-FA1E76AB155B}"/>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4" name="Arco de bloque 43">
              <a:extLst>
                <a:ext uri="{FF2B5EF4-FFF2-40B4-BE49-F238E27FC236}">
                  <a16:creationId xmlns:a16="http://schemas.microsoft.com/office/drawing/2014/main" id="{F6DB588C-D0B0-4D0A-9206-132BC9AD081B}"/>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45" name="Grupo 44">
            <a:extLst>
              <a:ext uri="{FF2B5EF4-FFF2-40B4-BE49-F238E27FC236}">
                <a16:creationId xmlns:a16="http://schemas.microsoft.com/office/drawing/2014/main" id="{FB9A4158-8A4D-4C10-85E0-A111ECF344AC}"/>
              </a:ext>
            </a:extLst>
          </p:cNvPr>
          <p:cNvGrpSpPr/>
          <p:nvPr/>
        </p:nvGrpSpPr>
        <p:grpSpPr>
          <a:xfrm>
            <a:off x="5785816" y="2651514"/>
            <a:ext cx="640834" cy="254449"/>
            <a:chOff x="5775584" y="213926"/>
            <a:chExt cx="640834" cy="254449"/>
          </a:xfrm>
        </p:grpSpPr>
        <p:sp>
          <p:nvSpPr>
            <p:cNvPr id="46" name="Elipse 45">
              <a:extLst>
                <a:ext uri="{FF2B5EF4-FFF2-40B4-BE49-F238E27FC236}">
                  <a16:creationId xmlns:a16="http://schemas.microsoft.com/office/drawing/2014/main" id="{FEE9262B-1913-4276-98F9-B93C608B6459}"/>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7" name="Elipse 46">
              <a:extLst>
                <a:ext uri="{FF2B5EF4-FFF2-40B4-BE49-F238E27FC236}">
                  <a16:creationId xmlns:a16="http://schemas.microsoft.com/office/drawing/2014/main" id="{867D43A6-0FE6-4FE1-944A-074ED404C29C}"/>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8" name="Arco de bloque 47">
              <a:extLst>
                <a:ext uri="{FF2B5EF4-FFF2-40B4-BE49-F238E27FC236}">
                  <a16:creationId xmlns:a16="http://schemas.microsoft.com/office/drawing/2014/main" id="{106BDA20-D1F4-4860-B50D-08429D4A2B63}"/>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49" name="Grupo 48">
            <a:extLst>
              <a:ext uri="{FF2B5EF4-FFF2-40B4-BE49-F238E27FC236}">
                <a16:creationId xmlns:a16="http://schemas.microsoft.com/office/drawing/2014/main" id="{50E63193-7270-4EDF-AA6E-F85CC4AAE437}"/>
              </a:ext>
            </a:extLst>
          </p:cNvPr>
          <p:cNvGrpSpPr/>
          <p:nvPr/>
        </p:nvGrpSpPr>
        <p:grpSpPr>
          <a:xfrm>
            <a:off x="5772601" y="1909788"/>
            <a:ext cx="640834" cy="254449"/>
            <a:chOff x="5775584" y="213926"/>
            <a:chExt cx="640834" cy="254449"/>
          </a:xfrm>
        </p:grpSpPr>
        <p:sp>
          <p:nvSpPr>
            <p:cNvPr id="50" name="Elipse 49">
              <a:extLst>
                <a:ext uri="{FF2B5EF4-FFF2-40B4-BE49-F238E27FC236}">
                  <a16:creationId xmlns:a16="http://schemas.microsoft.com/office/drawing/2014/main" id="{C01A8EC4-B19B-4C8E-8316-5CD478816956}"/>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1" name="Elipse 50">
              <a:extLst>
                <a:ext uri="{FF2B5EF4-FFF2-40B4-BE49-F238E27FC236}">
                  <a16:creationId xmlns:a16="http://schemas.microsoft.com/office/drawing/2014/main" id="{1E21E977-91FD-4CE1-BB08-4F7A24CE60A3}"/>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2" name="Arco de bloque 51">
              <a:extLst>
                <a:ext uri="{FF2B5EF4-FFF2-40B4-BE49-F238E27FC236}">
                  <a16:creationId xmlns:a16="http://schemas.microsoft.com/office/drawing/2014/main" id="{BB514CD2-4215-4933-A8C7-0DE15AB3553A}"/>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54" name="Grupo 53">
            <a:extLst>
              <a:ext uri="{FF2B5EF4-FFF2-40B4-BE49-F238E27FC236}">
                <a16:creationId xmlns:a16="http://schemas.microsoft.com/office/drawing/2014/main" id="{AAD78B96-4122-4A23-9098-8E2256DD54AB}"/>
              </a:ext>
            </a:extLst>
          </p:cNvPr>
          <p:cNvGrpSpPr/>
          <p:nvPr/>
        </p:nvGrpSpPr>
        <p:grpSpPr>
          <a:xfrm>
            <a:off x="5785816" y="3393295"/>
            <a:ext cx="640834" cy="254449"/>
            <a:chOff x="5775584" y="213926"/>
            <a:chExt cx="640834" cy="254449"/>
          </a:xfrm>
        </p:grpSpPr>
        <p:sp>
          <p:nvSpPr>
            <p:cNvPr id="55" name="Elipse 54">
              <a:extLst>
                <a:ext uri="{FF2B5EF4-FFF2-40B4-BE49-F238E27FC236}">
                  <a16:creationId xmlns:a16="http://schemas.microsoft.com/office/drawing/2014/main" id="{EBB2B6B2-E396-42AF-8BD5-8DA2838526D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6" name="Elipse 55">
              <a:extLst>
                <a:ext uri="{FF2B5EF4-FFF2-40B4-BE49-F238E27FC236}">
                  <a16:creationId xmlns:a16="http://schemas.microsoft.com/office/drawing/2014/main" id="{483CEBD0-A08E-476C-B3DF-FC973A4EC2A5}"/>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7" name="Arco de bloque 56">
              <a:extLst>
                <a:ext uri="{FF2B5EF4-FFF2-40B4-BE49-F238E27FC236}">
                  <a16:creationId xmlns:a16="http://schemas.microsoft.com/office/drawing/2014/main" id="{92E7B86A-A54E-4D34-8AE8-B4BC63C9975B}"/>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58" name="Grupo 57">
            <a:extLst>
              <a:ext uri="{FF2B5EF4-FFF2-40B4-BE49-F238E27FC236}">
                <a16:creationId xmlns:a16="http://schemas.microsoft.com/office/drawing/2014/main" id="{7B842EE1-2D8E-4D86-B64C-A8F4CD155E4E}"/>
              </a:ext>
            </a:extLst>
          </p:cNvPr>
          <p:cNvGrpSpPr/>
          <p:nvPr/>
        </p:nvGrpSpPr>
        <p:grpSpPr>
          <a:xfrm>
            <a:off x="5785814" y="3684228"/>
            <a:ext cx="640834" cy="254449"/>
            <a:chOff x="5775584" y="213926"/>
            <a:chExt cx="640834" cy="254449"/>
          </a:xfrm>
        </p:grpSpPr>
        <p:sp>
          <p:nvSpPr>
            <p:cNvPr id="59" name="Elipse 58">
              <a:extLst>
                <a:ext uri="{FF2B5EF4-FFF2-40B4-BE49-F238E27FC236}">
                  <a16:creationId xmlns:a16="http://schemas.microsoft.com/office/drawing/2014/main" id="{96F72255-5A4F-428E-A96A-942A47C0EE92}"/>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0" name="Elipse 59">
              <a:extLst>
                <a:ext uri="{FF2B5EF4-FFF2-40B4-BE49-F238E27FC236}">
                  <a16:creationId xmlns:a16="http://schemas.microsoft.com/office/drawing/2014/main" id="{7B466774-D0D3-4E34-9882-F6E85291782F}"/>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1" name="Arco de bloque 60">
              <a:extLst>
                <a:ext uri="{FF2B5EF4-FFF2-40B4-BE49-F238E27FC236}">
                  <a16:creationId xmlns:a16="http://schemas.microsoft.com/office/drawing/2014/main" id="{63FA6816-75B5-47CD-A00A-65160EBABBE1}"/>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62" name="Grupo 61">
            <a:extLst>
              <a:ext uri="{FF2B5EF4-FFF2-40B4-BE49-F238E27FC236}">
                <a16:creationId xmlns:a16="http://schemas.microsoft.com/office/drawing/2014/main" id="{796197C4-EE57-446F-8DE1-DB095CC13A8B}"/>
              </a:ext>
            </a:extLst>
          </p:cNvPr>
          <p:cNvGrpSpPr/>
          <p:nvPr/>
        </p:nvGrpSpPr>
        <p:grpSpPr>
          <a:xfrm>
            <a:off x="5772601" y="4347702"/>
            <a:ext cx="640834" cy="254449"/>
            <a:chOff x="5775584" y="213926"/>
            <a:chExt cx="640834" cy="254449"/>
          </a:xfrm>
        </p:grpSpPr>
        <p:sp>
          <p:nvSpPr>
            <p:cNvPr id="63" name="Elipse 62">
              <a:extLst>
                <a:ext uri="{FF2B5EF4-FFF2-40B4-BE49-F238E27FC236}">
                  <a16:creationId xmlns:a16="http://schemas.microsoft.com/office/drawing/2014/main" id="{F87B1256-416B-4513-BB49-CF5FD09CE73A}"/>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4" name="Elipse 63">
              <a:extLst>
                <a:ext uri="{FF2B5EF4-FFF2-40B4-BE49-F238E27FC236}">
                  <a16:creationId xmlns:a16="http://schemas.microsoft.com/office/drawing/2014/main" id="{28C4B34D-5ACE-44C3-8AE5-B7A1B7FFB2BB}"/>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5" name="Arco de bloque 64">
              <a:extLst>
                <a:ext uri="{FF2B5EF4-FFF2-40B4-BE49-F238E27FC236}">
                  <a16:creationId xmlns:a16="http://schemas.microsoft.com/office/drawing/2014/main" id="{C994F798-F2F4-4085-A66B-06162C444740}"/>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66" name="Grupo 65">
            <a:extLst>
              <a:ext uri="{FF2B5EF4-FFF2-40B4-BE49-F238E27FC236}">
                <a16:creationId xmlns:a16="http://schemas.microsoft.com/office/drawing/2014/main" id="{8DA30FA9-12FC-44DD-9F94-51049D178AF7}"/>
              </a:ext>
            </a:extLst>
          </p:cNvPr>
          <p:cNvGrpSpPr/>
          <p:nvPr/>
        </p:nvGrpSpPr>
        <p:grpSpPr>
          <a:xfrm>
            <a:off x="5772599" y="4679203"/>
            <a:ext cx="640834" cy="254449"/>
            <a:chOff x="5775584" y="213926"/>
            <a:chExt cx="640834" cy="254449"/>
          </a:xfrm>
        </p:grpSpPr>
        <p:sp>
          <p:nvSpPr>
            <p:cNvPr id="67" name="Elipse 66">
              <a:extLst>
                <a:ext uri="{FF2B5EF4-FFF2-40B4-BE49-F238E27FC236}">
                  <a16:creationId xmlns:a16="http://schemas.microsoft.com/office/drawing/2014/main" id="{4803C735-E641-4946-B176-CE46EB8A9495}"/>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8" name="Elipse 67">
              <a:extLst>
                <a:ext uri="{FF2B5EF4-FFF2-40B4-BE49-F238E27FC236}">
                  <a16:creationId xmlns:a16="http://schemas.microsoft.com/office/drawing/2014/main" id="{54FDBD4F-08F0-487D-9926-FA3CAD3DF642}"/>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9" name="Arco de bloque 68">
              <a:extLst>
                <a:ext uri="{FF2B5EF4-FFF2-40B4-BE49-F238E27FC236}">
                  <a16:creationId xmlns:a16="http://schemas.microsoft.com/office/drawing/2014/main" id="{A39A32BC-05FE-4FF5-B0E3-8FA60A069F60}"/>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70" name="Grupo 69">
            <a:extLst>
              <a:ext uri="{FF2B5EF4-FFF2-40B4-BE49-F238E27FC236}">
                <a16:creationId xmlns:a16="http://schemas.microsoft.com/office/drawing/2014/main" id="{D147D811-1F54-4135-895D-DA3DD1CC9E60}"/>
              </a:ext>
            </a:extLst>
          </p:cNvPr>
          <p:cNvGrpSpPr/>
          <p:nvPr/>
        </p:nvGrpSpPr>
        <p:grpSpPr>
          <a:xfrm>
            <a:off x="5774524" y="4014804"/>
            <a:ext cx="640834" cy="254449"/>
            <a:chOff x="5775584" y="213926"/>
            <a:chExt cx="640834" cy="254449"/>
          </a:xfrm>
        </p:grpSpPr>
        <p:sp>
          <p:nvSpPr>
            <p:cNvPr id="71" name="Elipse 70">
              <a:extLst>
                <a:ext uri="{FF2B5EF4-FFF2-40B4-BE49-F238E27FC236}">
                  <a16:creationId xmlns:a16="http://schemas.microsoft.com/office/drawing/2014/main" id="{9E5B4C84-12D2-4E83-85ED-3FF4A1AA0108}"/>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2" name="Elipse 71">
              <a:extLst>
                <a:ext uri="{FF2B5EF4-FFF2-40B4-BE49-F238E27FC236}">
                  <a16:creationId xmlns:a16="http://schemas.microsoft.com/office/drawing/2014/main" id="{4115EA86-5C6B-44AE-8B47-898A16465CC4}"/>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3" name="Arco de bloque 72">
              <a:extLst>
                <a:ext uri="{FF2B5EF4-FFF2-40B4-BE49-F238E27FC236}">
                  <a16:creationId xmlns:a16="http://schemas.microsoft.com/office/drawing/2014/main" id="{90F9DF29-2645-45EF-870E-49FA8C98272B}"/>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74" name="Grupo 73">
            <a:extLst>
              <a:ext uri="{FF2B5EF4-FFF2-40B4-BE49-F238E27FC236}">
                <a16:creationId xmlns:a16="http://schemas.microsoft.com/office/drawing/2014/main" id="{589591B9-48B4-467B-882A-0F18E3BC5BB7}"/>
              </a:ext>
            </a:extLst>
          </p:cNvPr>
          <p:cNvGrpSpPr/>
          <p:nvPr/>
        </p:nvGrpSpPr>
        <p:grpSpPr>
          <a:xfrm>
            <a:off x="5785812" y="5625049"/>
            <a:ext cx="640834" cy="254449"/>
            <a:chOff x="5775584" y="213926"/>
            <a:chExt cx="640834" cy="254449"/>
          </a:xfrm>
        </p:grpSpPr>
        <p:sp>
          <p:nvSpPr>
            <p:cNvPr id="75" name="Elipse 74">
              <a:extLst>
                <a:ext uri="{FF2B5EF4-FFF2-40B4-BE49-F238E27FC236}">
                  <a16:creationId xmlns:a16="http://schemas.microsoft.com/office/drawing/2014/main" id="{14143DB2-00C2-494C-87EB-B370E212935D}"/>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6" name="Elipse 75">
              <a:extLst>
                <a:ext uri="{FF2B5EF4-FFF2-40B4-BE49-F238E27FC236}">
                  <a16:creationId xmlns:a16="http://schemas.microsoft.com/office/drawing/2014/main" id="{403B9C17-8A93-48B5-9167-F67B38EEBA75}"/>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7" name="Arco de bloque 76">
              <a:extLst>
                <a:ext uri="{FF2B5EF4-FFF2-40B4-BE49-F238E27FC236}">
                  <a16:creationId xmlns:a16="http://schemas.microsoft.com/office/drawing/2014/main" id="{656FC576-1F13-4AF6-8951-30E2EDFCF9A5}"/>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78" name="Grupo 77">
            <a:extLst>
              <a:ext uri="{FF2B5EF4-FFF2-40B4-BE49-F238E27FC236}">
                <a16:creationId xmlns:a16="http://schemas.microsoft.com/office/drawing/2014/main" id="{CCB8E254-64A1-4077-9269-C2B595454B7D}"/>
              </a:ext>
            </a:extLst>
          </p:cNvPr>
          <p:cNvGrpSpPr/>
          <p:nvPr/>
        </p:nvGrpSpPr>
        <p:grpSpPr>
          <a:xfrm>
            <a:off x="5785814" y="5005596"/>
            <a:ext cx="640834" cy="254449"/>
            <a:chOff x="5775584" y="213926"/>
            <a:chExt cx="640834" cy="254449"/>
          </a:xfrm>
        </p:grpSpPr>
        <p:sp>
          <p:nvSpPr>
            <p:cNvPr id="79" name="Elipse 78">
              <a:extLst>
                <a:ext uri="{FF2B5EF4-FFF2-40B4-BE49-F238E27FC236}">
                  <a16:creationId xmlns:a16="http://schemas.microsoft.com/office/drawing/2014/main" id="{24437444-1898-4DE7-84FB-BF1B172D9E9E}"/>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0" name="Elipse 79">
              <a:extLst>
                <a:ext uri="{FF2B5EF4-FFF2-40B4-BE49-F238E27FC236}">
                  <a16:creationId xmlns:a16="http://schemas.microsoft.com/office/drawing/2014/main" id="{7E0561F6-F97B-4DF1-BCEB-8C1E328E95DF}"/>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1" name="Arco de bloque 80">
              <a:extLst>
                <a:ext uri="{FF2B5EF4-FFF2-40B4-BE49-F238E27FC236}">
                  <a16:creationId xmlns:a16="http://schemas.microsoft.com/office/drawing/2014/main" id="{4F4EA5D0-E1DD-41BC-AE68-11F62B5A2A27}"/>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84" name="Grupo 83">
            <a:extLst>
              <a:ext uri="{FF2B5EF4-FFF2-40B4-BE49-F238E27FC236}">
                <a16:creationId xmlns:a16="http://schemas.microsoft.com/office/drawing/2014/main" id="{33EC6A0D-289E-4E92-8203-5068EE833758}"/>
              </a:ext>
            </a:extLst>
          </p:cNvPr>
          <p:cNvGrpSpPr/>
          <p:nvPr/>
        </p:nvGrpSpPr>
        <p:grpSpPr>
          <a:xfrm>
            <a:off x="5785812" y="5951799"/>
            <a:ext cx="640834" cy="254449"/>
            <a:chOff x="5775584" y="213926"/>
            <a:chExt cx="640834" cy="254449"/>
          </a:xfrm>
        </p:grpSpPr>
        <p:sp>
          <p:nvSpPr>
            <p:cNvPr id="85" name="Elipse 84">
              <a:extLst>
                <a:ext uri="{FF2B5EF4-FFF2-40B4-BE49-F238E27FC236}">
                  <a16:creationId xmlns:a16="http://schemas.microsoft.com/office/drawing/2014/main" id="{ED82B37D-B581-4142-8DAE-B5F1003D16CE}"/>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6" name="Elipse 85">
              <a:extLst>
                <a:ext uri="{FF2B5EF4-FFF2-40B4-BE49-F238E27FC236}">
                  <a16:creationId xmlns:a16="http://schemas.microsoft.com/office/drawing/2014/main" id="{AF7FE3F7-11A3-48EE-B74E-8C059C821F18}"/>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7" name="Arco de bloque 86">
              <a:extLst>
                <a:ext uri="{FF2B5EF4-FFF2-40B4-BE49-F238E27FC236}">
                  <a16:creationId xmlns:a16="http://schemas.microsoft.com/office/drawing/2014/main" id="{D1829023-C367-4C54-9A4B-BE16A2C99BD8}"/>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88" name="Grupo 87">
            <a:extLst>
              <a:ext uri="{FF2B5EF4-FFF2-40B4-BE49-F238E27FC236}">
                <a16:creationId xmlns:a16="http://schemas.microsoft.com/office/drawing/2014/main" id="{FBC6D6D7-D223-4B93-B1D1-34752A504071}"/>
              </a:ext>
            </a:extLst>
          </p:cNvPr>
          <p:cNvGrpSpPr/>
          <p:nvPr/>
        </p:nvGrpSpPr>
        <p:grpSpPr>
          <a:xfrm>
            <a:off x="5785812" y="6208558"/>
            <a:ext cx="640834" cy="254449"/>
            <a:chOff x="5775584" y="213926"/>
            <a:chExt cx="640834" cy="254449"/>
          </a:xfrm>
        </p:grpSpPr>
        <p:sp>
          <p:nvSpPr>
            <p:cNvPr id="89" name="Elipse 88">
              <a:extLst>
                <a:ext uri="{FF2B5EF4-FFF2-40B4-BE49-F238E27FC236}">
                  <a16:creationId xmlns:a16="http://schemas.microsoft.com/office/drawing/2014/main" id="{14B13D47-687A-4577-8ED4-9A8D8A27C1BA}"/>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0" name="Elipse 89">
              <a:extLst>
                <a:ext uri="{FF2B5EF4-FFF2-40B4-BE49-F238E27FC236}">
                  <a16:creationId xmlns:a16="http://schemas.microsoft.com/office/drawing/2014/main" id="{E24716FC-CEF4-4AE9-9EE5-320051ECC548}"/>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1" name="Arco de bloque 90">
              <a:extLst>
                <a:ext uri="{FF2B5EF4-FFF2-40B4-BE49-F238E27FC236}">
                  <a16:creationId xmlns:a16="http://schemas.microsoft.com/office/drawing/2014/main" id="{B5923EE5-9E47-4FBD-B723-BC80F57C2683}"/>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92" name="Grupo 91">
            <a:extLst>
              <a:ext uri="{FF2B5EF4-FFF2-40B4-BE49-F238E27FC236}">
                <a16:creationId xmlns:a16="http://schemas.microsoft.com/office/drawing/2014/main" id="{0F5CACC7-1FCF-4867-B111-821F1F489482}"/>
              </a:ext>
            </a:extLst>
          </p:cNvPr>
          <p:cNvGrpSpPr/>
          <p:nvPr/>
        </p:nvGrpSpPr>
        <p:grpSpPr>
          <a:xfrm>
            <a:off x="5772599" y="6490480"/>
            <a:ext cx="640834" cy="254449"/>
            <a:chOff x="5775584" y="213926"/>
            <a:chExt cx="640834" cy="254449"/>
          </a:xfrm>
        </p:grpSpPr>
        <p:sp>
          <p:nvSpPr>
            <p:cNvPr id="93" name="Elipse 92">
              <a:extLst>
                <a:ext uri="{FF2B5EF4-FFF2-40B4-BE49-F238E27FC236}">
                  <a16:creationId xmlns:a16="http://schemas.microsoft.com/office/drawing/2014/main" id="{353CA094-FE09-4C8B-B4E5-D406A3952B3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4" name="Elipse 93">
              <a:extLst>
                <a:ext uri="{FF2B5EF4-FFF2-40B4-BE49-F238E27FC236}">
                  <a16:creationId xmlns:a16="http://schemas.microsoft.com/office/drawing/2014/main" id="{FCB474D6-188C-4E63-B93B-3BB4D3EAB0E6}"/>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5" name="Arco de bloque 94">
              <a:extLst>
                <a:ext uri="{FF2B5EF4-FFF2-40B4-BE49-F238E27FC236}">
                  <a16:creationId xmlns:a16="http://schemas.microsoft.com/office/drawing/2014/main" id="{24166B12-2847-491B-A768-D6B92BE1DC01}"/>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100" name="Grupo 99">
            <a:extLst>
              <a:ext uri="{FF2B5EF4-FFF2-40B4-BE49-F238E27FC236}">
                <a16:creationId xmlns:a16="http://schemas.microsoft.com/office/drawing/2014/main" id="{48A94E0B-EF95-4670-9E22-78AA4FA7CEF5}"/>
              </a:ext>
            </a:extLst>
          </p:cNvPr>
          <p:cNvGrpSpPr/>
          <p:nvPr/>
        </p:nvGrpSpPr>
        <p:grpSpPr>
          <a:xfrm>
            <a:off x="5785812" y="5332344"/>
            <a:ext cx="640834" cy="254449"/>
            <a:chOff x="5775584" y="213926"/>
            <a:chExt cx="640834" cy="254449"/>
          </a:xfrm>
        </p:grpSpPr>
        <p:sp>
          <p:nvSpPr>
            <p:cNvPr id="101" name="Elipse 100">
              <a:extLst>
                <a:ext uri="{FF2B5EF4-FFF2-40B4-BE49-F238E27FC236}">
                  <a16:creationId xmlns:a16="http://schemas.microsoft.com/office/drawing/2014/main" id="{B8968DF1-4818-430B-A349-F680F91A1165}"/>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02" name="Elipse 101">
              <a:extLst>
                <a:ext uri="{FF2B5EF4-FFF2-40B4-BE49-F238E27FC236}">
                  <a16:creationId xmlns:a16="http://schemas.microsoft.com/office/drawing/2014/main" id="{A9ED7ECF-6A17-44FD-9F7F-9527AE05F43E}"/>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03" name="Arco de bloque 102">
              <a:extLst>
                <a:ext uri="{FF2B5EF4-FFF2-40B4-BE49-F238E27FC236}">
                  <a16:creationId xmlns:a16="http://schemas.microsoft.com/office/drawing/2014/main" id="{DAAFF85B-7F04-4789-9E75-908E0ACAAF5D}"/>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pic>
        <p:nvPicPr>
          <p:cNvPr id="96"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861B24DD-0540-4503-BB31-445228A21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07063"/>
            <a:ext cx="1596571" cy="83976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671792E8-CEBB-4C13-BC0E-D8DC674EBF96}"/>
              </a:ext>
            </a:extLst>
          </p:cNvPr>
          <p:cNvSpPr txBox="1"/>
          <p:nvPr/>
        </p:nvSpPr>
        <p:spPr>
          <a:xfrm>
            <a:off x="7798393" y="224657"/>
            <a:ext cx="4821067" cy="523220"/>
          </a:xfrm>
          <a:prstGeom prst="rect">
            <a:avLst/>
          </a:prstGeom>
          <a:noFill/>
        </p:spPr>
        <p:txBody>
          <a:bodyPr wrap="square" rtlCol="0">
            <a:spAutoFit/>
          </a:bodyPr>
          <a:lstStyle/>
          <a:p>
            <a:r>
              <a:rPr lang="es-MX" sz="2800" dirty="0"/>
              <a:t> </a:t>
            </a:r>
            <a:endParaRPr lang="es-CO" sz="2800" dirty="0"/>
          </a:p>
        </p:txBody>
      </p:sp>
      <p:sp>
        <p:nvSpPr>
          <p:cNvPr id="3" name="CuadroTexto 2">
            <a:extLst>
              <a:ext uri="{FF2B5EF4-FFF2-40B4-BE49-F238E27FC236}">
                <a16:creationId xmlns:a16="http://schemas.microsoft.com/office/drawing/2014/main" id="{4EE09576-636E-49CA-BD80-A3A73B09678C}"/>
              </a:ext>
            </a:extLst>
          </p:cNvPr>
          <p:cNvSpPr txBox="1"/>
          <p:nvPr/>
        </p:nvSpPr>
        <p:spPr>
          <a:xfrm>
            <a:off x="6462077" y="280635"/>
            <a:ext cx="5964285" cy="584775"/>
          </a:xfrm>
          <a:prstGeom prst="rect">
            <a:avLst/>
          </a:prstGeom>
          <a:noFill/>
        </p:spPr>
        <p:txBody>
          <a:bodyPr wrap="square" rtlCol="0">
            <a:spAutoFit/>
          </a:bodyPr>
          <a:lstStyle/>
          <a:p>
            <a:r>
              <a:rPr lang="es-CO" sz="3200" b="1" i="1" dirty="0">
                <a:latin typeface="Bahnschrift Light SemiCondensed" panose="020B0502040204020203" pitchFamily="34" charset="0"/>
              </a:rPr>
              <a:t> Arquitectura de la Red (8-6-6-1)</a:t>
            </a:r>
          </a:p>
        </p:txBody>
      </p:sp>
      <p:sp>
        <p:nvSpPr>
          <p:cNvPr id="7" name="CuadroTexto 6">
            <a:extLst>
              <a:ext uri="{FF2B5EF4-FFF2-40B4-BE49-F238E27FC236}">
                <a16:creationId xmlns:a16="http://schemas.microsoft.com/office/drawing/2014/main" id="{2177C0CA-BB18-4A97-BFC1-5CF8B615394D}"/>
              </a:ext>
            </a:extLst>
          </p:cNvPr>
          <p:cNvSpPr txBox="1"/>
          <p:nvPr/>
        </p:nvSpPr>
        <p:spPr>
          <a:xfrm>
            <a:off x="6653364" y="1117951"/>
            <a:ext cx="5146604" cy="6063198"/>
          </a:xfrm>
          <a:prstGeom prst="rect">
            <a:avLst/>
          </a:prstGeom>
          <a:noFill/>
        </p:spPr>
        <p:txBody>
          <a:bodyPr wrap="square" rtlCol="0">
            <a:spAutoFit/>
          </a:bodyPr>
          <a:lstStyle/>
          <a:p>
            <a:pPr marL="285750" indent="-285750">
              <a:buFont typeface="Arial" panose="020B0604020202020204" pitchFamily="34" charset="0"/>
              <a:buChar char="•"/>
            </a:pPr>
            <a:r>
              <a:rPr lang="es-MX" sz="2400" dirty="0">
                <a:latin typeface="Agency FB" panose="020B0503020202020204" pitchFamily="34" charset="0"/>
              </a:rPr>
              <a:t>La red neuronal consta de una capa de entrada con 8 neuronas</a:t>
            </a:r>
          </a:p>
          <a:p>
            <a:endParaRPr lang="es-MX" sz="2400" dirty="0">
              <a:latin typeface="Agency FB" panose="020B0503020202020204" pitchFamily="34" charset="0"/>
            </a:endParaRPr>
          </a:p>
          <a:p>
            <a:endParaRPr lang="es-MX" sz="2400" dirty="0">
              <a:latin typeface="Agency FB" panose="020B0503020202020204" pitchFamily="34" charset="0"/>
            </a:endParaRPr>
          </a:p>
          <a:p>
            <a:endParaRPr lang="es-MX" sz="2400" dirty="0">
              <a:latin typeface="Agency FB" panose="020B0503020202020204" pitchFamily="34" charset="0"/>
            </a:endParaRPr>
          </a:p>
          <a:p>
            <a:endParaRPr lang="es-MX" sz="2400" dirty="0">
              <a:latin typeface="Agency FB" panose="020B0503020202020204" pitchFamily="34" charset="0"/>
            </a:endParaRPr>
          </a:p>
          <a:p>
            <a:endParaRPr lang="es-MX" sz="2400" dirty="0">
              <a:latin typeface="Agency FB" panose="020B0503020202020204" pitchFamily="34" charset="0"/>
            </a:endParaRPr>
          </a:p>
          <a:p>
            <a:endParaRPr lang="es-MX" sz="2400" dirty="0">
              <a:latin typeface="Agency FB" panose="020B0503020202020204" pitchFamily="34" charset="0"/>
            </a:endParaRPr>
          </a:p>
          <a:p>
            <a:endParaRPr lang="es-MX" sz="2400" dirty="0">
              <a:latin typeface="Agency FB" panose="020B0503020202020204" pitchFamily="34" charset="0"/>
            </a:endParaRPr>
          </a:p>
          <a:p>
            <a:pPr marL="285750" indent="-285750">
              <a:buFont typeface="Arial" panose="020B0604020202020204" pitchFamily="34" charset="0"/>
              <a:buChar char="•"/>
            </a:pPr>
            <a:r>
              <a:rPr lang="es-MX" sz="2400" dirty="0">
                <a:latin typeface="Agency FB" panose="020B0503020202020204" pitchFamily="34" charset="0"/>
              </a:rPr>
              <a:t>Dos capas ocultas, cada una con 6 neuronas</a:t>
            </a:r>
          </a:p>
          <a:p>
            <a:pPr marL="285750" indent="-285750">
              <a:buFont typeface="Arial" panose="020B0604020202020204" pitchFamily="34" charset="0"/>
              <a:buChar char="•"/>
            </a:pPr>
            <a:r>
              <a:rPr lang="es-MX" sz="2400" dirty="0">
                <a:latin typeface="Agency FB" panose="020B0503020202020204" pitchFamily="34" charset="0"/>
              </a:rPr>
              <a:t> Una capa de salida con 1 neurona. </a:t>
            </a:r>
          </a:p>
          <a:p>
            <a:pPr marL="285750" indent="-285750">
              <a:buFont typeface="Arial" panose="020B0604020202020204" pitchFamily="34" charset="0"/>
              <a:buChar char="•"/>
            </a:pPr>
            <a:r>
              <a:rPr lang="es-MX" sz="2800" b="1" i="1" dirty="0">
                <a:latin typeface="Agency FB" panose="020B0503020202020204" pitchFamily="34" charset="0"/>
              </a:rPr>
              <a:t>Pesos iniciales aleatorios:  </a:t>
            </a:r>
            <a:r>
              <a:rPr lang="es-CO" sz="2400" dirty="0">
                <a:latin typeface="Agency FB" panose="020B0503020202020204" pitchFamily="34" charset="0"/>
              </a:rPr>
              <a:t>en un rango de -1 a 1. La inicialización adecuada de los pesos es esencial para evitar problemas como el estancamiento en mínimos locales</a:t>
            </a:r>
            <a:endParaRPr lang="es-MX" sz="3600" b="1" i="1" dirty="0">
              <a:latin typeface="Agency FB" panose="020B0503020202020204" pitchFamily="34" charset="0"/>
            </a:endParaRPr>
          </a:p>
          <a:p>
            <a:r>
              <a:rPr lang="es-MX" sz="2400" i="1" dirty="0">
                <a:latin typeface="Agency FB" panose="020B0503020202020204" pitchFamily="34" charset="0"/>
              </a:rPr>
              <a:t>    </a:t>
            </a:r>
          </a:p>
        </p:txBody>
      </p:sp>
      <p:sp>
        <p:nvSpPr>
          <p:cNvPr id="104" name="CuadroTexto 103">
            <a:extLst>
              <a:ext uri="{FF2B5EF4-FFF2-40B4-BE49-F238E27FC236}">
                <a16:creationId xmlns:a16="http://schemas.microsoft.com/office/drawing/2014/main" id="{F506FAC8-56B2-4E80-9AF1-E67D6B6CD19B}"/>
              </a:ext>
            </a:extLst>
          </p:cNvPr>
          <p:cNvSpPr txBox="1"/>
          <p:nvPr/>
        </p:nvSpPr>
        <p:spPr>
          <a:xfrm>
            <a:off x="6513068" y="2037012"/>
            <a:ext cx="5964285" cy="1077218"/>
          </a:xfrm>
          <a:prstGeom prst="rect">
            <a:avLst/>
          </a:prstGeom>
          <a:noFill/>
        </p:spPr>
        <p:txBody>
          <a:bodyPr wrap="square" rtlCol="0">
            <a:spAutoFit/>
          </a:bodyPr>
          <a:lstStyle/>
          <a:p>
            <a:r>
              <a:rPr lang="es-MX" sz="3200" b="1" i="1" dirty="0">
                <a:latin typeface="Bahnschrift Light SemiCondensed" panose="020B0502040204020203" pitchFamily="34" charset="0"/>
              </a:rPr>
              <a:t>Heurística del Número Óptimo de Neuronas en una Capa Oculta </a:t>
            </a:r>
            <a:endParaRPr lang="es-CO" sz="3200" b="1" i="1" dirty="0">
              <a:latin typeface="Bahnschrift Light SemiCondensed" panose="020B0502040204020203" pitchFamily="34" charset="0"/>
            </a:endParaRPr>
          </a:p>
        </p:txBody>
      </p:sp>
      <p:pic>
        <p:nvPicPr>
          <p:cNvPr id="107" name="Imagen 106">
            <a:extLst>
              <a:ext uri="{FF2B5EF4-FFF2-40B4-BE49-F238E27FC236}">
                <a16:creationId xmlns:a16="http://schemas.microsoft.com/office/drawing/2014/main" id="{24421664-3857-4879-8BE6-E2B78F6D3CEA}"/>
              </a:ext>
            </a:extLst>
          </p:cNvPr>
          <p:cNvPicPr/>
          <p:nvPr/>
        </p:nvPicPr>
        <p:blipFill>
          <a:blip r:embed="rId3"/>
          <a:stretch>
            <a:fillRect/>
          </a:stretch>
        </p:blipFill>
        <p:spPr>
          <a:xfrm>
            <a:off x="7495800" y="3303003"/>
            <a:ext cx="3315970" cy="936625"/>
          </a:xfrm>
          <a:prstGeom prst="rect">
            <a:avLst/>
          </a:prstGeom>
        </p:spPr>
      </p:pic>
      <p:sp>
        <p:nvSpPr>
          <p:cNvPr id="108" name="CuadroTexto 107">
            <a:extLst>
              <a:ext uri="{FF2B5EF4-FFF2-40B4-BE49-F238E27FC236}">
                <a16:creationId xmlns:a16="http://schemas.microsoft.com/office/drawing/2014/main" id="{4EF76044-32E3-4818-96B9-430293B51406}"/>
              </a:ext>
            </a:extLst>
          </p:cNvPr>
          <p:cNvSpPr txBox="1"/>
          <p:nvPr/>
        </p:nvSpPr>
        <p:spPr>
          <a:xfrm>
            <a:off x="308596" y="2929893"/>
            <a:ext cx="5553563" cy="3293209"/>
          </a:xfrm>
          <a:prstGeom prst="rect">
            <a:avLst/>
          </a:prstGeom>
          <a:noFill/>
        </p:spPr>
        <p:txBody>
          <a:bodyPr wrap="square" rtlCol="0">
            <a:spAutoFit/>
          </a:bodyPr>
          <a:lstStyle/>
          <a:p>
            <a:r>
              <a:rPr lang="es-MX" sz="3200" b="1" i="1" dirty="0">
                <a:latin typeface="Agency FB" panose="020B0503020202020204" pitchFamily="34" charset="0"/>
              </a:rPr>
              <a:t>Over-fitting</a:t>
            </a:r>
            <a:r>
              <a:rPr lang="es-MX" sz="2400" b="1" i="1" dirty="0">
                <a:latin typeface="Agency FB" panose="020B0503020202020204" pitchFamily="34" charset="0"/>
              </a:rPr>
              <a:t> ocurre cuando un modelo de aprendizaje automático, como una red neuronal, se ajusta demasiado bien a los datos de entrenamiento y no generaliza bien a datos nuevos</a:t>
            </a:r>
          </a:p>
          <a:p>
            <a:endParaRPr lang="es-MX" sz="2400" b="1" i="1" dirty="0">
              <a:latin typeface="Agency FB" panose="020B0503020202020204" pitchFamily="34" charset="0"/>
            </a:endParaRPr>
          </a:p>
          <a:p>
            <a:r>
              <a:rPr lang="es-MX" sz="3200" b="1" i="1" dirty="0">
                <a:latin typeface="Agency FB" panose="020B0503020202020204" pitchFamily="34" charset="0"/>
              </a:rPr>
              <a:t>Under-fitting</a:t>
            </a:r>
            <a:r>
              <a:rPr lang="es-MX" sz="2400" b="1" i="1" dirty="0">
                <a:latin typeface="Agency FB" panose="020B0503020202020204" pitchFamily="34" charset="0"/>
              </a:rPr>
              <a:t> ocurre cuando la red no está aprendiendo nada de los datos de entrenamiento y no está mejorando su rendimiento con el tiempo.</a:t>
            </a:r>
            <a:endParaRPr lang="es-CO" sz="2400" b="1" i="1" dirty="0">
              <a:latin typeface="Agency FB" panose="020B0503020202020204" pitchFamily="34" charset="0"/>
            </a:endParaRPr>
          </a:p>
        </p:txBody>
      </p:sp>
      <p:pic>
        <p:nvPicPr>
          <p:cNvPr id="1030" name="Picture 6" descr="Qué es Underfitting y Overfitting? | by Rubiales Alberto ...">
            <a:extLst>
              <a:ext uri="{FF2B5EF4-FFF2-40B4-BE49-F238E27FC236}">
                <a16:creationId xmlns:a16="http://schemas.microsoft.com/office/drawing/2014/main" id="{31D2BC60-1F79-425F-BF7C-A40C8E1645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30" t="1795" r="2929" b="19847"/>
          <a:stretch/>
        </p:blipFill>
        <p:spPr bwMode="auto">
          <a:xfrm>
            <a:off x="275148" y="398502"/>
            <a:ext cx="5364197" cy="2411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067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2000">
              <a:schemeClr val="accent1">
                <a:lumMod val="7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E5BA0-3537-48B4-86FE-F041652811D3}"/>
              </a:ext>
            </a:extLst>
          </p:cNvPr>
          <p:cNvSpPr>
            <a:spLocks noGrp="1"/>
          </p:cNvSpPr>
          <p:nvPr>
            <p:ph type="title"/>
          </p:nvPr>
        </p:nvSpPr>
        <p:spPr>
          <a:xfrm>
            <a:off x="2090211" y="-134504"/>
            <a:ext cx="7752006" cy="1325563"/>
          </a:xfrm>
        </p:spPr>
        <p:txBody>
          <a:bodyPr/>
          <a:lstStyle/>
          <a:p>
            <a:r>
              <a:rPr lang="es-MX" b="1" i="1" dirty="0">
                <a:solidFill>
                  <a:schemeClr val="bg1"/>
                </a:solidFill>
                <a:latin typeface="Bahnschrift SemiBold SemiConden" panose="020B0502040204020203" pitchFamily="34" charset="0"/>
              </a:rPr>
              <a:t> Construcción de la Red Neuronal</a:t>
            </a:r>
            <a:endParaRPr lang="es-CO" b="1" i="1" dirty="0">
              <a:solidFill>
                <a:schemeClr val="bg1"/>
              </a:solidFill>
              <a:latin typeface="Bahnschrift SemiBold SemiConden" panose="020B0502040204020203" pitchFamily="34" charset="0"/>
            </a:endParaRPr>
          </a:p>
        </p:txBody>
      </p:sp>
      <p:sp>
        <p:nvSpPr>
          <p:cNvPr id="3" name="Marcador de contenido 2">
            <a:extLst>
              <a:ext uri="{FF2B5EF4-FFF2-40B4-BE49-F238E27FC236}">
                <a16:creationId xmlns:a16="http://schemas.microsoft.com/office/drawing/2014/main" id="{32EB198F-DE24-433F-8458-F5C3E715545C}"/>
              </a:ext>
            </a:extLst>
          </p:cNvPr>
          <p:cNvSpPr>
            <a:spLocks noGrp="1"/>
          </p:cNvSpPr>
          <p:nvPr>
            <p:ph idx="1"/>
          </p:nvPr>
        </p:nvSpPr>
        <p:spPr>
          <a:xfrm>
            <a:off x="156065" y="1015072"/>
            <a:ext cx="11879869" cy="1246797"/>
          </a:xfrm>
        </p:spPr>
        <p:txBody>
          <a:bodyPr>
            <a:normAutofit fontScale="92500" lnSpcReduction="20000"/>
          </a:bodyPr>
          <a:lstStyle/>
          <a:p>
            <a:pPr marL="0" indent="0">
              <a:buNone/>
            </a:pPr>
            <a:r>
              <a:rPr lang="es-MX" sz="3200" b="1" i="1" dirty="0">
                <a:solidFill>
                  <a:schemeClr val="bg1"/>
                </a:solidFill>
                <a:latin typeface="Bahnschrift SemiBold SemiConden" panose="020B0502040204020203" pitchFamily="34" charset="0"/>
              </a:rPr>
              <a:t>Se construyo la arquitectura de red neuronal utilizando la clase </a:t>
            </a:r>
            <a:r>
              <a:rPr lang="es-MX" sz="3900" b="1" i="1" dirty="0">
                <a:solidFill>
                  <a:schemeClr val="bg1"/>
                </a:solidFill>
                <a:latin typeface="Bahnschrift SemiBold SemiConden" panose="020B0502040204020203" pitchFamily="34" charset="0"/>
              </a:rPr>
              <a:t>Sequential </a:t>
            </a:r>
            <a:r>
              <a:rPr lang="es-MX" sz="3200" b="1" i="1" dirty="0">
                <a:solidFill>
                  <a:schemeClr val="bg1"/>
                </a:solidFill>
                <a:latin typeface="Bahnschrift SemiBold SemiConden" panose="020B0502040204020203" pitchFamily="34" charset="0"/>
              </a:rPr>
              <a:t>de </a:t>
            </a:r>
            <a:r>
              <a:rPr lang="es-MX" sz="3900" b="1" i="1" dirty="0">
                <a:solidFill>
                  <a:schemeClr val="bg1"/>
                </a:solidFill>
                <a:latin typeface="Bahnschrift SemiBold SemiConden" panose="020B0502040204020203" pitchFamily="34" charset="0"/>
              </a:rPr>
              <a:t>Keras.</a:t>
            </a:r>
            <a:r>
              <a:rPr lang="es-MX" sz="3200" b="1" i="1" dirty="0">
                <a:solidFill>
                  <a:schemeClr val="bg1"/>
                </a:solidFill>
                <a:latin typeface="Bahnschrift SemiBold SemiConden" panose="020B0502040204020203" pitchFamily="34" charset="0"/>
              </a:rPr>
              <a:t> Esta clase permite crear una red neuronal de manera secuencial, donde las capas se apilan una sobre la otra. </a:t>
            </a:r>
            <a:endParaRPr lang="es-CO" sz="3200" b="1" i="1" dirty="0">
              <a:solidFill>
                <a:schemeClr val="bg1"/>
              </a:solidFill>
              <a:latin typeface="Bahnschrift SemiBold SemiConden" panose="020B0502040204020203" pitchFamily="34" charset="0"/>
            </a:endParaRPr>
          </a:p>
        </p:txBody>
      </p:sp>
      <p:pic>
        <p:nvPicPr>
          <p:cNvPr id="5"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F4248EFF-2B1C-436E-8192-B6921AFF2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306" y="5546361"/>
            <a:ext cx="2493694" cy="1311639"/>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a:extLst>
              <a:ext uri="{FF2B5EF4-FFF2-40B4-BE49-F238E27FC236}">
                <a16:creationId xmlns:a16="http://schemas.microsoft.com/office/drawing/2014/main" id="{C737AC15-4C5B-4A87-811E-4C5309C160BB}"/>
              </a:ext>
            </a:extLst>
          </p:cNvPr>
          <p:cNvSpPr txBox="1">
            <a:spLocks/>
          </p:cNvSpPr>
          <p:nvPr/>
        </p:nvSpPr>
        <p:spPr>
          <a:xfrm>
            <a:off x="114502" y="3964332"/>
            <a:ext cx="11703425" cy="13116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3200" b="1" i="1" dirty="0">
                <a:solidFill>
                  <a:schemeClr val="bg1"/>
                </a:solidFill>
                <a:latin typeface="Bahnschrift SemiBold SemiConden" panose="020B0502040204020203" pitchFamily="34" charset="0"/>
              </a:rPr>
              <a:t>Las capas ocultas tienen funciones de activación '</a:t>
            </a:r>
            <a:r>
              <a:rPr lang="es-MX" sz="3200" b="1" i="1" dirty="0" err="1">
                <a:solidFill>
                  <a:schemeClr val="bg1"/>
                </a:solidFill>
                <a:latin typeface="Bahnschrift SemiBold SemiConden" panose="020B0502040204020203" pitchFamily="34" charset="0"/>
              </a:rPr>
              <a:t>sigmoid</a:t>
            </a:r>
            <a:r>
              <a:rPr lang="es-MX" sz="3200" b="1" i="1" dirty="0">
                <a:solidFill>
                  <a:schemeClr val="bg1"/>
                </a:solidFill>
                <a:latin typeface="Bahnschrift SemiBold SemiConden" panose="020B0502040204020203" pitchFamily="34" charset="0"/>
              </a:rPr>
              <a:t>' y 'linear', y se compila con la función de pérdida de error cuadrático medio y el optimizador Adam. Que nos permite ingresar la tasa de aprendizaje </a:t>
            </a:r>
            <a:endParaRPr lang="es-CO" sz="2400" b="1" i="1" dirty="0">
              <a:solidFill>
                <a:schemeClr val="bg1"/>
              </a:solidFill>
              <a:latin typeface="Bahnschrift SemiBold SemiConden" panose="020B0502040204020203" pitchFamily="34" charset="0"/>
            </a:endParaRPr>
          </a:p>
        </p:txBody>
      </p:sp>
      <p:sp>
        <p:nvSpPr>
          <p:cNvPr id="6" name="Rectangle 2">
            <a:extLst>
              <a:ext uri="{FF2B5EF4-FFF2-40B4-BE49-F238E27FC236}">
                <a16:creationId xmlns:a16="http://schemas.microsoft.com/office/drawing/2014/main" id="{892BF460-0A3B-45EB-ACAE-C2C155F208E8}"/>
              </a:ext>
            </a:extLst>
          </p:cNvPr>
          <p:cNvSpPr>
            <a:spLocks noChangeArrowheads="1"/>
          </p:cNvSpPr>
          <p:nvPr/>
        </p:nvSpPr>
        <p:spPr bwMode="auto">
          <a:xfrm>
            <a:off x="0" y="0"/>
            <a:ext cx="12192000" cy="0"/>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374151"/>
                </a:solidFill>
                <a:effectLst/>
                <a:latin typeface="Söhne"/>
              </a:rPr>
              <a:t>construimos una arquitectura de red neuronal utilizando la clase </a:t>
            </a:r>
            <a:r>
              <a:rPr kumimoji="0" lang="es-CO" altLang="es-CO" b="1" i="0" u="none" strike="noStrike" cap="none" normalizeH="0" baseline="0">
                <a:ln>
                  <a:noFill/>
                </a:ln>
                <a:solidFill>
                  <a:schemeClr val="tx1"/>
                </a:solidFill>
                <a:effectLst/>
                <a:latin typeface="Söhne Mono"/>
              </a:rPr>
              <a:t>Sequential</a:t>
            </a:r>
            <a:r>
              <a:rPr kumimoji="0" lang="es-CO" altLang="es-CO" sz="1200" b="0" i="0" u="none" strike="noStrike" cap="none" normalizeH="0" baseline="0">
                <a:ln>
                  <a:noFill/>
                </a:ln>
                <a:solidFill>
                  <a:srgbClr val="374151"/>
                </a:solidFill>
                <a:effectLst/>
                <a:latin typeface="Söhne"/>
              </a:rPr>
              <a:t> de Keras. Esta clase permite crear una red neuronal de manera secuencial, donde las capas se apilan una sobre la otra.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1AFD490-1E0C-4AD6-B32B-BF88739E5E80}"/>
              </a:ext>
            </a:extLst>
          </p:cNvPr>
          <p:cNvSpPr>
            <a:spLocks noChangeArrowheads="1"/>
          </p:cNvSpPr>
          <p:nvPr/>
        </p:nvSpPr>
        <p:spPr bwMode="auto">
          <a:xfrm>
            <a:off x="152400" y="152400"/>
            <a:ext cx="12192000" cy="0"/>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a:ln>
                  <a:noFill/>
                </a:ln>
                <a:solidFill>
                  <a:srgbClr val="374151"/>
                </a:solidFill>
                <a:effectLst/>
                <a:latin typeface="Söhne"/>
              </a:rPr>
              <a:t>construimos una arquitectura de red neuronal utilizando la clase </a:t>
            </a:r>
            <a:r>
              <a:rPr kumimoji="0" lang="es-CO" altLang="es-CO" b="1" i="0" u="none" strike="noStrike" cap="none" normalizeH="0" baseline="0">
                <a:ln>
                  <a:noFill/>
                </a:ln>
                <a:solidFill>
                  <a:schemeClr val="tx1"/>
                </a:solidFill>
                <a:effectLst/>
                <a:latin typeface="Söhne Mono"/>
              </a:rPr>
              <a:t>Sequential</a:t>
            </a:r>
            <a:r>
              <a:rPr kumimoji="0" lang="es-CO" altLang="es-CO" sz="1200" b="0" i="0" u="none" strike="noStrike" cap="none" normalizeH="0" baseline="0">
                <a:ln>
                  <a:noFill/>
                </a:ln>
                <a:solidFill>
                  <a:srgbClr val="374151"/>
                </a:solidFill>
                <a:effectLst/>
                <a:latin typeface="Söhne"/>
              </a:rPr>
              <a:t> de Keras. Esta clase permite crear una red neuronal de manera secuencial, donde las capas se apilan una sobre la otra.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pic>
        <p:nvPicPr>
          <p:cNvPr id="11" name="Imagen 10">
            <a:extLst>
              <a:ext uri="{FF2B5EF4-FFF2-40B4-BE49-F238E27FC236}">
                <a16:creationId xmlns:a16="http://schemas.microsoft.com/office/drawing/2014/main" id="{553AE115-32C6-48C4-9A5A-C3E57C23DE14}"/>
              </a:ext>
            </a:extLst>
          </p:cNvPr>
          <p:cNvPicPr>
            <a:picLocks noChangeAspect="1"/>
          </p:cNvPicPr>
          <p:nvPr/>
        </p:nvPicPr>
        <p:blipFill>
          <a:blip r:embed="rId3"/>
          <a:stretch>
            <a:fillRect/>
          </a:stretch>
        </p:blipFill>
        <p:spPr>
          <a:xfrm>
            <a:off x="1998920" y="2238732"/>
            <a:ext cx="7843297" cy="1668104"/>
          </a:xfrm>
          <a:prstGeom prst="rect">
            <a:avLst/>
          </a:prstGeom>
        </p:spPr>
      </p:pic>
      <p:pic>
        <p:nvPicPr>
          <p:cNvPr id="12" name="Imagen 11">
            <a:extLst>
              <a:ext uri="{FF2B5EF4-FFF2-40B4-BE49-F238E27FC236}">
                <a16:creationId xmlns:a16="http://schemas.microsoft.com/office/drawing/2014/main" id="{AB513D65-DB63-4EF7-A36F-4DF392058FD5}"/>
              </a:ext>
            </a:extLst>
          </p:cNvPr>
          <p:cNvPicPr>
            <a:picLocks noChangeAspect="1"/>
          </p:cNvPicPr>
          <p:nvPr/>
        </p:nvPicPr>
        <p:blipFill>
          <a:blip r:embed="rId4"/>
          <a:stretch>
            <a:fillRect/>
          </a:stretch>
        </p:blipFill>
        <p:spPr>
          <a:xfrm>
            <a:off x="374073" y="5232448"/>
            <a:ext cx="11198802" cy="1400317"/>
          </a:xfrm>
          <a:prstGeom prst="rect">
            <a:avLst/>
          </a:prstGeom>
        </p:spPr>
      </p:pic>
    </p:spTree>
    <p:extLst>
      <p:ext uri="{BB962C8B-B14F-4D97-AF65-F5344CB8AC3E}">
        <p14:creationId xmlns:p14="http://schemas.microsoft.com/office/powerpoint/2010/main" val="207460626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CD84170-8BC2-40A4-B343-481CF4305C20}"/>
              </a:ext>
            </a:extLst>
          </p:cNvPr>
          <p:cNvSpPr/>
          <p:nvPr/>
        </p:nvSpPr>
        <p:spPr>
          <a:xfrm>
            <a:off x="0" y="0"/>
            <a:ext cx="12192000" cy="6858000"/>
          </a:xfrm>
          <a:prstGeom prst="rect">
            <a:avLst/>
          </a:prstGeom>
          <a:gradFill>
            <a:gsLst>
              <a:gs pos="0">
                <a:schemeClr val="accent1">
                  <a:lumMod val="50000"/>
                </a:schemeClr>
              </a:gs>
              <a:gs pos="50000">
                <a:schemeClr val="accent1">
                  <a:lumMod val="75000"/>
                </a:schemeClr>
              </a:gs>
              <a:gs pos="100000">
                <a:schemeClr val="accent1">
                  <a:lumMod val="50000"/>
                </a:schemeClr>
              </a:gs>
            </a:gsLst>
          </a:gradFill>
          <a:ln w="57150"/>
        </p:spPr>
        <p:style>
          <a:lnRef idx="1">
            <a:schemeClr val="dk1"/>
          </a:lnRef>
          <a:fillRef idx="2">
            <a:schemeClr val="dk1"/>
          </a:fillRef>
          <a:effectRef idx="1">
            <a:schemeClr val="dk1"/>
          </a:effectRef>
          <a:fontRef idx="minor">
            <a:schemeClr val="dk1"/>
          </a:fontRef>
        </p:style>
        <p:txBody>
          <a:bodyPr rtlCol="0" anchor="ctr"/>
          <a:lstStyle/>
          <a:p>
            <a:pPr algn="ctr"/>
            <a:endParaRPr lang="es-CO" dirty="0"/>
          </a:p>
        </p:txBody>
      </p:sp>
      <p:cxnSp>
        <p:nvCxnSpPr>
          <p:cNvPr id="6" name="Conector recto 5">
            <a:extLst>
              <a:ext uri="{FF2B5EF4-FFF2-40B4-BE49-F238E27FC236}">
                <a16:creationId xmlns:a16="http://schemas.microsoft.com/office/drawing/2014/main" id="{18FDB250-367D-42A9-8D02-919B789F0476}"/>
              </a:ext>
            </a:extLst>
          </p:cNvPr>
          <p:cNvCxnSpPr>
            <a:cxnSpLocks/>
            <a:stCxn id="4" idx="0"/>
            <a:endCxn id="4" idx="2"/>
          </p:cNvCxnSpPr>
          <p:nvPr/>
        </p:nvCxnSpPr>
        <p:spPr>
          <a:xfrm>
            <a:off x="6096000" y="0"/>
            <a:ext cx="0" cy="685800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6" name="Rectángulo 105">
            <a:extLst>
              <a:ext uri="{FF2B5EF4-FFF2-40B4-BE49-F238E27FC236}">
                <a16:creationId xmlns:a16="http://schemas.microsoft.com/office/drawing/2014/main" id="{30C8FCB1-8411-4DBB-B11A-1CC0107DEC47}"/>
              </a:ext>
            </a:extLst>
          </p:cNvPr>
          <p:cNvSpPr/>
          <p:nvPr/>
        </p:nvSpPr>
        <p:spPr>
          <a:xfrm>
            <a:off x="6240978" y="152360"/>
            <a:ext cx="5785707" cy="6592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2" name="Imagen 1">
            <a:extLst>
              <a:ext uri="{FF2B5EF4-FFF2-40B4-BE49-F238E27FC236}">
                <a16:creationId xmlns:a16="http://schemas.microsoft.com/office/drawing/2014/main" id="{E3EFF00F-1182-4BD5-BB90-F0534C19C4CF}"/>
              </a:ext>
            </a:extLst>
          </p:cNvPr>
          <p:cNvPicPr>
            <a:picLocks noChangeAspect="1"/>
          </p:cNvPicPr>
          <p:nvPr/>
        </p:nvPicPr>
        <p:blipFill>
          <a:blip r:embed="rId2"/>
          <a:stretch>
            <a:fillRect/>
          </a:stretch>
        </p:blipFill>
        <p:spPr>
          <a:xfrm>
            <a:off x="159344" y="151525"/>
            <a:ext cx="5785605" cy="6590347"/>
          </a:xfrm>
          <a:prstGeom prst="rect">
            <a:avLst/>
          </a:prstGeom>
        </p:spPr>
      </p:pic>
      <p:grpSp>
        <p:nvGrpSpPr>
          <p:cNvPr id="15" name="Grupo 14">
            <a:extLst>
              <a:ext uri="{FF2B5EF4-FFF2-40B4-BE49-F238E27FC236}">
                <a16:creationId xmlns:a16="http://schemas.microsoft.com/office/drawing/2014/main" id="{C6F6C5A2-D99B-470A-86D9-E5BE1314ADA3}"/>
              </a:ext>
            </a:extLst>
          </p:cNvPr>
          <p:cNvGrpSpPr/>
          <p:nvPr/>
        </p:nvGrpSpPr>
        <p:grpSpPr>
          <a:xfrm>
            <a:off x="5775584" y="213926"/>
            <a:ext cx="640834" cy="254449"/>
            <a:chOff x="5775584" y="213926"/>
            <a:chExt cx="640834" cy="254449"/>
          </a:xfrm>
        </p:grpSpPr>
        <p:sp>
          <p:nvSpPr>
            <p:cNvPr id="8" name="Elipse 7">
              <a:extLst>
                <a:ext uri="{FF2B5EF4-FFF2-40B4-BE49-F238E27FC236}">
                  <a16:creationId xmlns:a16="http://schemas.microsoft.com/office/drawing/2014/main" id="{FF82D2D5-32D9-4E45-80D9-2E603ACDA20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 name="Elipse 8">
              <a:extLst>
                <a:ext uri="{FF2B5EF4-FFF2-40B4-BE49-F238E27FC236}">
                  <a16:creationId xmlns:a16="http://schemas.microsoft.com/office/drawing/2014/main" id="{33CB376F-B4B9-4BA1-BC36-C51A0C16D216}"/>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3" name="Arco de bloque 12">
              <a:extLst>
                <a:ext uri="{FF2B5EF4-FFF2-40B4-BE49-F238E27FC236}">
                  <a16:creationId xmlns:a16="http://schemas.microsoft.com/office/drawing/2014/main" id="{96C8BA0D-5CA0-48FF-BCE4-F37D8F997CCF}"/>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16" name="Grupo 15">
            <a:extLst>
              <a:ext uri="{FF2B5EF4-FFF2-40B4-BE49-F238E27FC236}">
                <a16:creationId xmlns:a16="http://schemas.microsoft.com/office/drawing/2014/main" id="{1EEA14DF-60CB-41EB-B504-918E276DC5E9}"/>
              </a:ext>
            </a:extLst>
          </p:cNvPr>
          <p:cNvGrpSpPr/>
          <p:nvPr/>
        </p:nvGrpSpPr>
        <p:grpSpPr>
          <a:xfrm>
            <a:off x="5775584" y="544098"/>
            <a:ext cx="640834" cy="254449"/>
            <a:chOff x="5775584" y="213926"/>
            <a:chExt cx="640834" cy="254449"/>
          </a:xfrm>
        </p:grpSpPr>
        <p:sp>
          <p:nvSpPr>
            <p:cNvPr id="17" name="Elipse 16">
              <a:extLst>
                <a:ext uri="{FF2B5EF4-FFF2-40B4-BE49-F238E27FC236}">
                  <a16:creationId xmlns:a16="http://schemas.microsoft.com/office/drawing/2014/main" id="{8E9A0D83-F109-482D-8581-A9758999B5F0}"/>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8" name="Elipse 17">
              <a:extLst>
                <a:ext uri="{FF2B5EF4-FFF2-40B4-BE49-F238E27FC236}">
                  <a16:creationId xmlns:a16="http://schemas.microsoft.com/office/drawing/2014/main" id="{471F5D81-5181-4E43-B5F3-0135DFB232C3}"/>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9" name="Arco de bloque 18">
              <a:extLst>
                <a:ext uri="{FF2B5EF4-FFF2-40B4-BE49-F238E27FC236}">
                  <a16:creationId xmlns:a16="http://schemas.microsoft.com/office/drawing/2014/main" id="{BFB903BB-49F4-46EE-A375-AA4B55C0A543}"/>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20" name="Grupo 19">
            <a:extLst>
              <a:ext uri="{FF2B5EF4-FFF2-40B4-BE49-F238E27FC236}">
                <a16:creationId xmlns:a16="http://schemas.microsoft.com/office/drawing/2014/main" id="{49F183CF-3FAC-46DA-838A-CF99F1DD1117}"/>
              </a:ext>
            </a:extLst>
          </p:cNvPr>
          <p:cNvGrpSpPr/>
          <p:nvPr/>
        </p:nvGrpSpPr>
        <p:grpSpPr>
          <a:xfrm>
            <a:off x="5775582" y="837837"/>
            <a:ext cx="640834" cy="254449"/>
            <a:chOff x="5775584" y="213926"/>
            <a:chExt cx="640834" cy="254449"/>
          </a:xfrm>
        </p:grpSpPr>
        <p:sp>
          <p:nvSpPr>
            <p:cNvPr id="21" name="Elipse 20">
              <a:extLst>
                <a:ext uri="{FF2B5EF4-FFF2-40B4-BE49-F238E27FC236}">
                  <a16:creationId xmlns:a16="http://schemas.microsoft.com/office/drawing/2014/main" id="{FA333086-1F5D-4BD5-AE19-7EF0E01961B3}"/>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2" name="Elipse 21">
              <a:extLst>
                <a:ext uri="{FF2B5EF4-FFF2-40B4-BE49-F238E27FC236}">
                  <a16:creationId xmlns:a16="http://schemas.microsoft.com/office/drawing/2014/main" id="{03A9F6AB-3347-4257-95E5-AF4CCEE50BFF}"/>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3" name="Arco de bloque 22">
              <a:extLst>
                <a:ext uri="{FF2B5EF4-FFF2-40B4-BE49-F238E27FC236}">
                  <a16:creationId xmlns:a16="http://schemas.microsoft.com/office/drawing/2014/main" id="{66005518-8315-4BC0-8A3B-087EF19E9558}"/>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24" name="Grupo 23">
            <a:extLst>
              <a:ext uri="{FF2B5EF4-FFF2-40B4-BE49-F238E27FC236}">
                <a16:creationId xmlns:a16="http://schemas.microsoft.com/office/drawing/2014/main" id="{FC7FEBCA-C889-40F4-B33D-0737355F7017}"/>
              </a:ext>
            </a:extLst>
          </p:cNvPr>
          <p:cNvGrpSpPr/>
          <p:nvPr/>
        </p:nvGrpSpPr>
        <p:grpSpPr>
          <a:xfrm>
            <a:off x="5785818" y="1170864"/>
            <a:ext cx="640834" cy="254449"/>
            <a:chOff x="5775584" y="213926"/>
            <a:chExt cx="640834" cy="254449"/>
          </a:xfrm>
        </p:grpSpPr>
        <p:sp>
          <p:nvSpPr>
            <p:cNvPr id="25" name="Elipse 24">
              <a:extLst>
                <a:ext uri="{FF2B5EF4-FFF2-40B4-BE49-F238E27FC236}">
                  <a16:creationId xmlns:a16="http://schemas.microsoft.com/office/drawing/2014/main" id="{A9DF2B21-ACB4-4724-9BDC-634E5F03E34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6" name="Elipse 25">
              <a:extLst>
                <a:ext uri="{FF2B5EF4-FFF2-40B4-BE49-F238E27FC236}">
                  <a16:creationId xmlns:a16="http://schemas.microsoft.com/office/drawing/2014/main" id="{BFF7229E-CEF4-4354-AE5D-7F1C737D61A4}"/>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7" name="Arco de bloque 26">
              <a:extLst>
                <a:ext uri="{FF2B5EF4-FFF2-40B4-BE49-F238E27FC236}">
                  <a16:creationId xmlns:a16="http://schemas.microsoft.com/office/drawing/2014/main" id="{85DEC8A3-0DF2-450F-81FC-7C5BC3DDF3FF}"/>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33" name="Grupo 32">
            <a:extLst>
              <a:ext uri="{FF2B5EF4-FFF2-40B4-BE49-F238E27FC236}">
                <a16:creationId xmlns:a16="http://schemas.microsoft.com/office/drawing/2014/main" id="{38688C5B-6248-419B-BD3E-AC7C924080D3}"/>
              </a:ext>
            </a:extLst>
          </p:cNvPr>
          <p:cNvGrpSpPr/>
          <p:nvPr/>
        </p:nvGrpSpPr>
        <p:grpSpPr>
          <a:xfrm>
            <a:off x="5785816" y="1540326"/>
            <a:ext cx="640834" cy="254449"/>
            <a:chOff x="5775584" y="213926"/>
            <a:chExt cx="640834" cy="254449"/>
          </a:xfrm>
        </p:grpSpPr>
        <p:sp>
          <p:nvSpPr>
            <p:cNvPr id="34" name="Elipse 33">
              <a:extLst>
                <a:ext uri="{FF2B5EF4-FFF2-40B4-BE49-F238E27FC236}">
                  <a16:creationId xmlns:a16="http://schemas.microsoft.com/office/drawing/2014/main" id="{33A2DEF3-6FC5-45E4-AD36-21E844FA10A7}"/>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35" name="Elipse 34">
              <a:extLst>
                <a:ext uri="{FF2B5EF4-FFF2-40B4-BE49-F238E27FC236}">
                  <a16:creationId xmlns:a16="http://schemas.microsoft.com/office/drawing/2014/main" id="{7E6A5464-9C62-476E-AF67-D12341657D92}"/>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36" name="Arco de bloque 35">
              <a:extLst>
                <a:ext uri="{FF2B5EF4-FFF2-40B4-BE49-F238E27FC236}">
                  <a16:creationId xmlns:a16="http://schemas.microsoft.com/office/drawing/2014/main" id="{C7DC8CCB-91B0-4EF2-AA28-B53E22D2872A}"/>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37" name="Grupo 36">
            <a:extLst>
              <a:ext uri="{FF2B5EF4-FFF2-40B4-BE49-F238E27FC236}">
                <a16:creationId xmlns:a16="http://schemas.microsoft.com/office/drawing/2014/main" id="{97661137-56EE-4EE9-903F-858E62527A28}"/>
              </a:ext>
            </a:extLst>
          </p:cNvPr>
          <p:cNvGrpSpPr/>
          <p:nvPr/>
        </p:nvGrpSpPr>
        <p:grpSpPr>
          <a:xfrm>
            <a:off x="5772601" y="2242817"/>
            <a:ext cx="640834" cy="254449"/>
            <a:chOff x="5775584" y="213926"/>
            <a:chExt cx="640834" cy="254449"/>
          </a:xfrm>
        </p:grpSpPr>
        <p:sp>
          <p:nvSpPr>
            <p:cNvPr id="38" name="Elipse 37">
              <a:extLst>
                <a:ext uri="{FF2B5EF4-FFF2-40B4-BE49-F238E27FC236}">
                  <a16:creationId xmlns:a16="http://schemas.microsoft.com/office/drawing/2014/main" id="{69007385-AD25-42E2-A7D9-999FD9577548}"/>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39" name="Elipse 38">
              <a:extLst>
                <a:ext uri="{FF2B5EF4-FFF2-40B4-BE49-F238E27FC236}">
                  <a16:creationId xmlns:a16="http://schemas.microsoft.com/office/drawing/2014/main" id="{92DEC19B-350A-4303-8867-1769CB7A1481}"/>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0" name="Arco de bloque 39">
              <a:extLst>
                <a:ext uri="{FF2B5EF4-FFF2-40B4-BE49-F238E27FC236}">
                  <a16:creationId xmlns:a16="http://schemas.microsoft.com/office/drawing/2014/main" id="{693F2C3E-B81A-40F4-B496-95DA70A578DC}"/>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41" name="Grupo 40">
            <a:extLst>
              <a:ext uri="{FF2B5EF4-FFF2-40B4-BE49-F238E27FC236}">
                <a16:creationId xmlns:a16="http://schemas.microsoft.com/office/drawing/2014/main" id="{CCA4B969-65E3-4C6A-BBFA-2C4BCC309557}"/>
              </a:ext>
            </a:extLst>
          </p:cNvPr>
          <p:cNvGrpSpPr/>
          <p:nvPr/>
        </p:nvGrpSpPr>
        <p:grpSpPr>
          <a:xfrm>
            <a:off x="5772601" y="3025974"/>
            <a:ext cx="640834" cy="254449"/>
            <a:chOff x="5775584" y="213926"/>
            <a:chExt cx="640834" cy="254449"/>
          </a:xfrm>
        </p:grpSpPr>
        <p:sp>
          <p:nvSpPr>
            <p:cNvPr id="42" name="Elipse 41">
              <a:extLst>
                <a:ext uri="{FF2B5EF4-FFF2-40B4-BE49-F238E27FC236}">
                  <a16:creationId xmlns:a16="http://schemas.microsoft.com/office/drawing/2014/main" id="{17EB4676-1FFE-4633-893E-DBB46545839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3" name="Elipse 42">
              <a:extLst>
                <a:ext uri="{FF2B5EF4-FFF2-40B4-BE49-F238E27FC236}">
                  <a16:creationId xmlns:a16="http://schemas.microsoft.com/office/drawing/2014/main" id="{DB575F10-EE1C-4230-9D46-FA1E76AB155B}"/>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4" name="Arco de bloque 43">
              <a:extLst>
                <a:ext uri="{FF2B5EF4-FFF2-40B4-BE49-F238E27FC236}">
                  <a16:creationId xmlns:a16="http://schemas.microsoft.com/office/drawing/2014/main" id="{F6DB588C-D0B0-4D0A-9206-132BC9AD081B}"/>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45" name="Grupo 44">
            <a:extLst>
              <a:ext uri="{FF2B5EF4-FFF2-40B4-BE49-F238E27FC236}">
                <a16:creationId xmlns:a16="http://schemas.microsoft.com/office/drawing/2014/main" id="{FB9A4158-8A4D-4C10-85E0-A111ECF344AC}"/>
              </a:ext>
            </a:extLst>
          </p:cNvPr>
          <p:cNvGrpSpPr/>
          <p:nvPr/>
        </p:nvGrpSpPr>
        <p:grpSpPr>
          <a:xfrm>
            <a:off x="5785816" y="2651514"/>
            <a:ext cx="640834" cy="254449"/>
            <a:chOff x="5775584" y="213926"/>
            <a:chExt cx="640834" cy="254449"/>
          </a:xfrm>
        </p:grpSpPr>
        <p:sp>
          <p:nvSpPr>
            <p:cNvPr id="46" name="Elipse 45">
              <a:extLst>
                <a:ext uri="{FF2B5EF4-FFF2-40B4-BE49-F238E27FC236}">
                  <a16:creationId xmlns:a16="http://schemas.microsoft.com/office/drawing/2014/main" id="{FEE9262B-1913-4276-98F9-B93C608B6459}"/>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7" name="Elipse 46">
              <a:extLst>
                <a:ext uri="{FF2B5EF4-FFF2-40B4-BE49-F238E27FC236}">
                  <a16:creationId xmlns:a16="http://schemas.microsoft.com/office/drawing/2014/main" id="{867D43A6-0FE6-4FE1-944A-074ED404C29C}"/>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8" name="Arco de bloque 47">
              <a:extLst>
                <a:ext uri="{FF2B5EF4-FFF2-40B4-BE49-F238E27FC236}">
                  <a16:creationId xmlns:a16="http://schemas.microsoft.com/office/drawing/2014/main" id="{106BDA20-D1F4-4860-B50D-08429D4A2B63}"/>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49" name="Grupo 48">
            <a:extLst>
              <a:ext uri="{FF2B5EF4-FFF2-40B4-BE49-F238E27FC236}">
                <a16:creationId xmlns:a16="http://schemas.microsoft.com/office/drawing/2014/main" id="{50E63193-7270-4EDF-AA6E-F85CC4AAE437}"/>
              </a:ext>
            </a:extLst>
          </p:cNvPr>
          <p:cNvGrpSpPr/>
          <p:nvPr/>
        </p:nvGrpSpPr>
        <p:grpSpPr>
          <a:xfrm>
            <a:off x="5772601" y="1909788"/>
            <a:ext cx="640834" cy="254449"/>
            <a:chOff x="5775584" y="213926"/>
            <a:chExt cx="640834" cy="254449"/>
          </a:xfrm>
        </p:grpSpPr>
        <p:sp>
          <p:nvSpPr>
            <p:cNvPr id="50" name="Elipse 49">
              <a:extLst>
                <a:ext uri="{FF2B5EF4-FFF2-40B4-BE49-F238E27FC236}">
                  <a16:creationId xmlns:a16="http://schemas.microsoft.com/office/drawing/2014/main" id="{C01A8EC4-B19B-4C8E-8316-5CD478816956}"/>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1" name="Elipse 50">
              <a:extLst>
                <a:ext uri="{FF2B5EF4-FFF2-40B4-BE49-F238E27FC236}">
                  <a16:creationId xmlns:a16="http://schemas.microsoft.com/office/drawing/2014/main" id="{1E21E977-91FD-4CE1-BB08-4F7A24CE60A3}"/>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2" name="Arco de bloque 51">
              <a:extLst>
                <a:ext uri="{FF2B5EF4-FFF2-40B4-BE49-F238E27FC236}">
                  <a16:creationId xmlns:a16="http://schemas.microsoft.com/office/drawing/2014/main" id="{BB514CD2-4215-4933-A8C7-0DE15AB3553A}"/>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54" name="Grupo 53">
            <a:extLst>
              <a:ext uri="{FF2B5EF4-FFF2-40B4-BE49-F238E27FC236}">
                <a16:creationId xmlns:a16="http://schemas.microsoft.com/office/drawing/2014/main" id="{AAD78B96-4122-4A23-9098-8E2256DD54AB}"/>
              </a:ext>
            </a:extLst>
          </p:cNvPr>
          <p:cNvGrpSpPr/>
          <p:nvPr/>
        </p:nvGrpSpPr>
        <p:grpSpPr>
          <a:xfrm>
            <a:off x="5785816" y="3393295"/>
            <a:ext cx="640834" cy="254449"/>
            <a:chOff x="5775584" y="213926"/>
            <a:chExt cx="640834" cy="254449"/>
          </a:xfrm>
        </p:grpSpPr>
        <p:sp>
          <p:nvSpPr>
            <p:cNvPr id="55" name="Elipse 54">
              <a:extLst>
                <a:ext uri="{FF2B5EF4-FFF2-40B4-BE49-F238E27FC236}">
                  <a16:creationId xmlns:a16="http://schemas.microsoft.com/office/drawing/2014/main" id="{EBB2B6B2-E396-42AF-8BD5-8DA2838526D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6" name="Elipse 55">
              <a:extLst>
                <a:ext uri="{FF2B5EF4-FFF2-40B4-BE49-F238E27FC236}">
                  <a16:creationId xmlns:a16="http://schemas.microsoft.com/office/drawing/2014/main" id="{483CEBD0-A08E-476C-B3DF-FC973A4EC2A5}"/>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7" name="Arco de bloque 56">
              <a:extLst>
                <a:ext uri="{FF2B5EF4-FFF2-40B4-BE49-F238E27FC236}">
                  <a16:creationId xmlns:a16="http://schemas.microsoft.com/office/drawing/2014/main" id="{92E7B86A-A54E-4D34-8AE8-B4BC63C9975B}"/>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58" name="Grupo 57">
            <a:extLst>
              <a:ext uri="{FF2B5EF4-FFF2-40B4-BE49-F238E27FC236}">
                <a16:creationId xmlns:a16="http://schemas.microsoft.com/office/drawing/2014/main" id="{7B842EE1-2D8E-4D86-B64C-A8F4CD155E4E}"/>
              </a:ext>
            </a:extLst>
          </p:cNvPr>
          <p:cNvGrpSpPr/>
          <p:nvPr/>
        </p:nvGrpSpPr>
        <p:grpSpPr>
          <a:xfrm>
            <a:off x="5785814" y="3684228"/>
            <a:ext cx="640834" cy="254449"/>
            <a:chOff x="5775584" y="213926"/>
            <a:chExt cx="640834" cy="254449"/>
          </a:xfrm>
        </p:grpSpPr>
        <p:sp>
          <p:nvSpPr>
            <p:cNvPr id="59" name="Elipse 58">
              <a:extLst>
                <a:ext uri="{FF2B5EF4-FFF2-40B4-BE49-F238E27FC236}">
                  <a16:creationId xmlns:a16="http://schemas.microsoft.com/office/drawing/2014/main" id="{96F72255-5A4F-428E-A96A-942A47C0EE92}"/>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0" name="Elipse 59">
              <a:extLst>
                <a:ext uri="{FF2B5EF4-FFF2-40B4-BE49-F238E27FC236}">
                  <a16:creationId xmlns:a16="http://schemas.microsoft.com/office/drawing/2014/main" id="{7B466774-D0D3-4E34-9882-F6E85291782F}"/>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1" name="Arco de bloque 60">
              <a:extLst>
                <a:ext uri="{FF2B5EF4-FFF2-40B4-BE49-F238E27FC236}">
                  <a16:creationId xmlns:a16="http://schemas.microsoft.com/office/drawing/2014/main" id="{63FA6816-75B5-47CD-A00A-65160EBABBE1}"/>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62" name="Grupo 61">
            <a:extLst>
              <a:ext uri="{FF2B5EF4-FFF2-40B4-BE49-F238E27FC236}">
                <a16:creationId xmlns:a16="http://schemas.microsoft.com/office/drawing/2014/main" id="{796197C4-EE57-446F-8DE1-DB095CC13A8B}"/>
              </a:ext>
            </a:extLst>
          </p:cNvPr>
          <p:cNvGrpSpPr/>
          <p:nvPr/>
        </p:nvGrpSpPr>
        <p:grpSpPr>
          <a:xfrm>
            <a:off x="5772601" y="4347702"/>
            <a:ext cx="640834" cy="254449"/>
            <a:chOff x="5775584" y="213926"/>
            <a:chExt cx="640834" cy="254449"/>
          </a:xfrm>
        </p:grpSpPr>
        <p:sp>
          <p:nvSpPr>
            <p:cNvPr id="63" name="Elipse 62">
              <a:extLst>
                <a:ext uri="{FF2B5EF4-FFF2-40B4-BE49-F238E27FC236}">
                  <a16:creationId xmlns:a16="http://schemas.microsoft.com/office/drawing/2014/main" id="{F87B1256-416B-4513-BB49-CF5FD09CE73A}"/>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4" name="Elipse 63">
              <a:extLst>
                <a:ext uri="{FF2B5EF4-FFF2-40B4-BE49-F238E27FC236}">
                  <a16:creationId xmlns:a16="http://schemas.microsoft.com/office/drawing/2014/main" id="{28C4B34D-5ACE-44C3-8AE5-B7A1B7FFB2BB}"/>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5" name="Arco de bloque 64">
              <a:extLst>
                <a:ext uri="{FF2B5EF4-FFF2-40B4-BE49-F238E27FC236}">
                  <a16:creationId xmlns:a16="http://schemas.microsoft.com/office/drawing/2014/main" id="{C994F798-F2F4-4085-A66B-06162C444740}"/>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66" name="Grupo 65">
            <a:extLst>
              <a:ext uri="{FF2B5EF4-FFF2-40B4-BE49-F238E27FC236}">
                <a16:creationId xmlns:a16="http://schemas.microsoft.com/office/drawing/2014/main" id="{8DA30FA9-12FC-44DD-9F94-51049D178AF7}"/>
              </a:ext>
            </a:extLst>
          </p:cNvPr>
          <p:cNvGrpSpPr/>
          <p:nvPr/>
        </p:nvGrpSpPr>
        <p:grpSpPr>
          <a:xfrm>
            <a:off x="5772599" y="4679203"/>
            <a:ext cx="640834" cy="254449"/>
            <a:chOff x="5775584" y="213926"/>
            <a:chExt cx="640834" cy="254449"/>
          </a:xfrm>
        </p:grpSpPr>
        <p:sp>
          <p:nvSpPr>
            <p:cNvPr id="67" name="Elipse 66">
              <a:extLst>
                <a:ext uri="{FF2B5EF4-FFF2-40B4-BE49-F238E27FC236}">
                  <a16:creationId xmlns:a16="http://schemas.microsoft.com/office/drawing/2014/main" id="{4803C735-E641-4946-B176-CE46EB8A9495}"/>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8" name="Elipse 67">
              <a:extLst>
                <a:ext uri="{FF2B5EF4-FFF2-40B4-BE49-F238E27FC236}">
                  <a16:creationId xmlns:a16="http://schemas.microsoft.com/office/drawing/2014/main" id="{54FDBD4F-08F0-487D-9926-FA3CAD3DF642}"/>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9" name="Arco de bloque 68">
              <a:extLst>
                <a:ext uri="{FF2B5EF4-FFF2-40B4-BE49-F238E27FC236}">
                  <a16:creationId xmlns:a16="http://schemas.microsoft.com/office/drawing/2014/main" id="{A39A32BC-05FE-4FF5-B0E3-8FA60A069F60}"/>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70" name="Grupo 69">
            <a:extLst>
              <a:ext uri="{FF2B5EF4-FFF2-40B4-BE49-F238E27FC236}">
                <a16:creationId xmlns:a16="http://schemas.microsoft.com/office/drawing/2014/main" id="{D147D811-1F54-4135-895D-DA3DD1CC9E60}"/>
              </a:ext>
            </a:extLst>
          </p:cNvPr>
          <p:cNvGrpSpPr/>
          <p:nvPr/>
        </p:nvGrpSpPr>
        <p:grpSpPr>
          <a:xfrm>
            <a:off x="5774524" y="4014804"/>
            <a:ext cx="640834" cy="254449"/>
            <a:chOff x="5775584" y="213926"/>
            <a:chExt cx="640834" cy="254449"/>
          </a:xfrm>
        </p:grpSpPr>
        <p:sp>
          <p:nvSpPr>
            <p:cNvPr id="71" name="Elipse 70">
              <a:extLst>
                <a:ext uri="{FF2B5EF4-FFF2-40B4-BE49-F238E27FC236}">
                  <a16:creationId xmlns:a16="http://schemas.microsoft.com/office/drawing/2014/main" id="{9E5B4C84-12D2-4E83-85ED-3FF4A1AA0108}"/>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2" name="Elipse 71">
              <a:extLst>
                <a:ext uri="{FF2B5EF4-FFF2-40B4-BE49-F238E27FC236}">
                  <a16:creationId xmlns:a16="http://schemas.microsoft.com/office/drawing/2014/main" id="{4115EA86-5C6B-44AE-8B47-898A16465CC4}"/>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3" name="Arco de bloque 72">
              <a:extLst>
                <a:ext uri="{FF2B5EF4-FFF2-40B4-BE49-F238E27FC236}">
                  <a16:creationId xmlns:a16="http://schemas.microsoft.com/office/drawing/2014/main" id="{90F9DF29-2645-45EF-870E-49FA8C98272B}"/>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74" name="Grupo 73">
            <a:extLst>
              <a:ext uri="{FF2B5EF4-FFF2-40B4-BE49-F238E27FC236}">
                <a16:creationId xmlns:a16="http://schemas.microsoft.com/office/drawing/2014/main" id="{589591B9-48B4-467B-882A-0F18E3BC5BB7}"/>
              </a:ext>
            </a:extLst>
          </p:cNvPr>
          <p:cNvGrpSpPr/>
          <p:nvPr/>
        </p:nvGrpSpPr>
        <p:grpSpPr>
          <a:xfrm>
            <a:off x="5785812" y="5625049"/>
            <a:ext cx="640834" cy="254449"/>
            <a:chOff x="5775584" y="213926"/>
            <a:chExt cx="640834" cy="254449"/>
          </a:xfrm>
        </p:grpSpPr>
        <p:sp>
          <p:nvSpPr>
            <p:cNvPr id="75" name="Elipse 74">
              <a:extLst>
                <a:ext uri="{FF2B5EF4-FFF2-40B4-BE49-F238E27FC236}">
                  <a16:creationId xmlns:a16="http://schemas.microsoft.com/office/drawing/2014/main" id="{14143DB2-00C2-494C-87EB-B370E212935D}"/>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6" name="Elipse 75">
              <a:extLst>
                <a:ext uri="{FF2B5EF4-FFF2-40B4-BE49-F238E27FC236}">
                  <a16:creationId xmlns:a16="http://schemas.microsoft.com/office/drawing/2014/main" id="{403B9C17-8A93-48B5-9167-F67B38EEBA75}"/>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7" name="Arco de bloque 76">
              <a:extLst>
                <a:ext uri="{FF2B5EF4-FFF2-40B4-BE49-F238E27FC236}">
                  <a16:creationId xmlns:a16="http://schemas.microsoft.com/office/drawing/2014/main" id="{656FC576-1F13-4AF6-8951-30E2EDFCF9A5}"/>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78" name="Grupo 77">
            <a:extLst>
              <a:ext uri="{FF2B5EF4-FFF2-40B4-BE49-F238E27FC236}">
                <a16:creationId xmlns:a16="http://schemas.microsoft.com/office/drawing/2014/main" id="{CCB8E254-64A1-4077-9269-C2B595454B7D}"/>
              </a:ext>
            </a:extLst>
          </p:cNvPr>
          <p:cNvGrpSpPr/>
          <p:nvPr/>
        </p:nvGrpSpPr>
        <p:grpSpPr>
          <a:xfrm>
            <a:off x="5785814" y="5005596"/>
            <a:ext cx="640834" cy="254449"/>
            <a:chOff x="5775584" y="213926"/>
            <a:chExt cx="640834" cy="254449"/>
          </a:xfrm>
        </p:grpSpPr>
        <p:sp>
          <p:nvSpPr>
            <p:cNvPr id="79" name="Elipse 78">
              <a:extLst>
                <a:ext uri="{FF2B5EF4-FFF2-40B4-BE49-F238E27FC236}">
                  <a16:creationId xmlns:a16="http://schemas.microsoft.com/office/drawing/2014/main" id="{24437444-1898-4DE7-84FB-BF1B172D9E9E}"/>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0" name="Elipse 79">
              <a:extLst>
                <a:ext uri="{FF2B5EF4-FFF2-40B4-BE49-F238E27FC236}">
                  <a16:creationId xmlns:a16="http://schemas.microsoft.com/office/drawing/2014/main" id="{7E0561F6-F97B-4DF1-BCEB-8C1E328E95DF}"/>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1" name="Arco de bloque 80">
              <a:extLst>
                <a:ext uri="{FF2B5EF4-FFF2-40B4-BE49-F238E27FC236}">
                  <a16:creationId xmlns:a16="http://schemas.microsoft.com/office/drawing/2014/main" id="{4F4EA5D0-E1DD-41BC-AE68-11F62B5A2A27}"/>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84" name="Grupo 83">
            <a:extLst>
              <a:ext uri="{FF2B5EF4-FFF2-40B4-BE49-F238E27FC236}">
                <a16:creationId xmlns:a16="http://schemas.microsoft.com/office/drawing/2014/main" id="{33EC6A0D-289E-4E92-8203-5068EE833758}"/>
              </a:ext>
            </a:extLst>
          </p:cNvPr>
          <p:cNvGrpSpPr/>
          <p:nvPr/>
        </p:nvGrpSpPr>
        <p:grpSpPr>
          <a:xfrm>
            <a:off x="5785812" y="5951799"/>
            <a:ext cx="640834" cy="254449"/>
            <a:chOff x="5775584" y="213926"/>
            <a:chExt cx="640834" cy="254449"/>
          </a:xfrm>
        </p:grpSpPr>
        <p:sp>
          <p:nvSpPr>
            <p:cNvPr id="85" name="Elipse 84">
              <a:extLst>
                <a:ext uri="{FF2B5EF4-FFF2-40B4-BE49-F238E27FC236}">
                  <a16:creationId xmlns:a16="http://schemas.microsoft.com/office/drawing/2014/main" id="{ED82B37D-B581-4142-8DAE-B5F1003D16CE}"/>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6" name="Elipse 85">
              <a:extLst>
                <a:ext uri="{FF2B5EF4-FFF2-40B4-BE49-F238E27FC236}">
                  <a16:creationId xmlns:a16="http://schemas.microsoft.com/office/drawing/2014/main" id="{AF7FE3F7-11A3-48EE-B74E-8C059C821F18}"/>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7" name="Arco de bloque 86">
              <a:extLst>
                <a:ext uri="{FF2B5EF4-FFF2-40B4-BE49-F238E27FC236}">
                  <a16:creationId xmlns:a16="http://schemas.microsoft.com/office/drawing/2014/main" id="{D1829023-C367-4C54-9A4B-BE16A2C99BD8}"/>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88" name="Grupo 87">
            <a:extLst>
              <a:ext uri="{FF2B5EF4-FFF2-40B4-BE49-F238E27FC236}">
                <a16:creationId xmlns:a16="http://schemas.microsoft.com/office/drawing/2014/main" id="{FBC6D6D7-D223-4B93-B1D1-34752A504071}"/>
              </a:ext>
            </a:extLst>
          </p:cNvPr>
          <p:cNvGrpSpPr/>
          <p:nvPr/>
        </p:nvGrpSpPr>
        <p:grpSpPr>
          <a:xfrm>
            <a:off x="5785812" y="6208558"/>
            <a:ext cx="640834" cy="254449"/>
            <a:chOff x="5775584" y="213926"/>
            <a:chExt cx="640834" cy="254449"/>
          </a:xfrm>
        </p:grpSpPr>
        <p:sp>
          <p:nvSpPr>
            <p:cNvPr id="89" name="Elipse 88">
              <a:extLst>
                <a:ext uri="{FF2B5EF4-FFF2-40B4-BE49-F238E27FC236}">
                  <a16:creationId xmlns:a16="http://schemas.microsoft.com/office/drawing/2014/main" id="{14B13D47-687A-4577-8ED4-9A8D8A27C1BA}"/>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0" name="Elipse 89">
              <a:extLst>
                <a:ext uri="{FF2B5EF4-FFF2-40B4-BE49-F238E27FC236}">
                  <a16:creationId xmlns:a16="http://schemas.microsoft.com/office/drawing/2014/main" id="{E24716FC-CEF4-4AE9-9EE5-320051ECC548}"/>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1" name="Arco de bloque 90">
              <a:extLst>
                <a:ext uri="{FF2B5EF4-FFF2-40B4-BE49-F238E27FC236}">
                  <a16:creationId xmlns:a16="http://schemas.microsoft.com/office/drawing/2014/main" id="{B5923EE5-9E47-4FBD-B723-BC80F57C2683}"/>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92" name="Grupo 91">
            <a:extLst>
              <a:ext uri="{FF2B5EF4-FFF2-40B4-BE49-F238E27FC236}">
                <a16:creationId xmlns:a16="http://schemas.microsoft.com/office/drawing/2014/main" id="{0F5CACC7-1FCF-4867-B111-821F1F489482}"/>
              </a:ext>
            </a:extLst>
          </p:cNvPr>
          <p:cNvGrpSpPr/>
          <p:nvPr/>
        </p:nvGrpSpPr>
        <p:grpSpPr>
          <a:xfrm>
            <a:off x="5772599" y="6490480"/>
            <a:ext cx="640834" cy="254449"/>
            <a:chOff x="5775584" y="213926"/>
            <a:chExt cx="640834" cy="254449"/>
          </a:xfrm>
        </p:grpSpPr>
        <p:sp>
          <p:nvSpPr>
            <p:cNvPr id="93" name="Elipse 92">
              <a:extLst>
                <a:ext uri="{FF2B5EF4-FFF2-40B4-BE49-F238E27FC236}">
                  <a16:creationId xmlns:a16="http://schemas.microsoft.com/office/drawing/2014/main" id="{353CA094-FE09-4C8B-B4E5-D406A3952B3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4" name="Elipse 93">
              <a:extLst>
                <a:ext uri="{FF2B5EF4-FFF2-40B4-BE49-F238E27FC236}">
                  <a16:creationId xmlns:a16="http://schemas.microsoft.com/office/drawing/2014/main" id="{FCB474D6-188C-4E63-B93B-3BB4D3EAB0E6}"/>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5" name="Arco de bloque 94">
              <a:extLst>
                <a:ext uri="{FF2B5EF4-FFF2-40B4-BE49-F238E27FC236}">
                  <a16:creationId xmlns:a16="http://schemas.microsoft.com/office/drawing/2014/main" id="{24166B12-2847-491B-A768-D6B92BE1DC01}"/>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100" name="Grupo 99">
            <a:extLst>
              <a:ext uri="{FF2B5EF4-FFF2-40B4-BE49-F238E27FC236}">
                <a16:creationId xmlns:a16="http://schemas.microsoft.com/office/drawing/2014/main" id="{48A94E0B-EF95-4670-9E22-78AA4FA7CEF5}"/>
              </a:ext>
            </a:extLst>
          </p:cNvPr>
          <p:cNvGrpSpPr/>
          <p:nvPr/>
        </p:nvGrpSpPr>
        <p:grpSpPr>
          <a:xfrm>
            <a:off x="5785812" y="5332344"/>
            <a:ext cx="640834" cy="254449"/>
            <a:chOff x="5775584" y="213926"/>
            <a:chExt cx="640834" cy="254449"/>
          </a:xfrm>
        </p:grpSpPr>
        <p:sp>
          <p:nvSpPr>
            <p:cNvPr id="101" name="Elipse 100">
              <a:extLst>
                <a:ext uri="{FF2B5EF4-FFF2-40B4-BE49-F238E27FC236}">
                  <a16:creationId xmlns:a16="http://schemas.microsoft.com/office/drawing/2014/main" id="{B8968DF1-4818-430B-A349-F680F91A1165}"/>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02" name="Elipse 101">
              <a:extLst>
                <a:ext uri="{FF2B5EF4-FFF2-40B4-BE49-F238E27FC236}">
                  <a16:creationId xmlns:a16="http://schemas.microsoft.com/office/drawing/2014/main" id="{A9ED7ECF-6A17-44FD-9F7F-9527AE05F43E}"/>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03" name="Arco de bloque 102">
              <a:extLst>
                <a:ext uri="{FF2B5EF4-FFF2-40B4-BE49-F238E27FC236}">
                  <a16:creationId xmlns:a16="http://schemas.microsoft.com/office/drawing/2014/main" id="{DAAFF85B-7F04-4789-9E75-908E0ACAAF5D}"/>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pic>
        <p:nvPicPr>
          <p:cNvPr id="5" name="Imagen 4">
            <a:extLst>
              <a:ext uri="{FF2B5EF4-FFF2-40B4-BE49-F238E27FC236}">
                <a16:creationId xmlns:a16="http://schemas.microsoft.com/office/drawing/2014/main" id="{F0F6B3CE-087B-4BD0-B6CF-1F69186D6893}"/>
              </a:ext>
            </a:extLst>
          </p:cNvPr>
          <p:cNvPicPr>
            <a:picLocks noChangeAspect="1"/>
          </p:cNvPicPr>
          <p:nvPr/>
        </p:nvPicPr>
        <p:blipFill>
          <a:blip r:embed="rId3"/>
          <a:stretch>
            <a:fillRect/>
          </a:stretch>
        </p:blipFill>
        <p:spPr>
          <a:xfrm>
            <a:off x="639447" y="3017724"/>
            <a:ext cx="4600542" cy="3019106"/>
          </a:xfrm>
          <a:prstGeom prst="rect">
            <a:avLst/>
          </a:prstGeom>
        </p:spPr>
      </p:pic>
      <p:sp>
        <p:nvSpPr>
          <p:cNvPr id="96" name="CuadroTexto 95">
            <a:extLst>
              <a:ext uri="{FF2B5EF4-FFF2-40B4-BE49-F238E27FC236}">
                <a16:creationId xmlns:a16="http://schemas.microsoft.com/office/drawing/2014/main" id="{21F1F172-07EC-4222-93BC-2869D3C6DB84}"/>
              </a:ext>
            </a:extLst>
          </p:cNvPr>
          <p:cNvSpPr txBox="1"/>
          <p:nvPr/>
        </p:nvSpPr>
        <p:spPr>
          <a:xfrm>
            <a:off x="791984" y="251710"/>
            <a:ext cx="4687571" cy="584775"/>
          </a:xfrm>
          <a:prstGeom prst="rect">
            <a:avLst/>
          </a:prstGeom>
          <a:noFill/>
        </p:spPr>
        <p:txBody>
          <a:bodyPr wrap="square" rtlCol="0">
            <a:spAutoFit/>
          </a:bodyPr>
          <a:lstStyle/>
          <a:p>
            <a:r>
              <a:rPr lang="es-CO" sz="3200" b="1" i="1" dirty="0">
                <a:latin typeface="Bahnschrift SemiBold SemiConden" panose="020B0502040204020203" pitchFamily="34" charset="0"/>
              </a:rPr>
              <a:t>Función de activación  </a:t>
            </a:r>
            <a:endParaRPr lang="es-CO" b="1" i="1" dirty="0">
              <a:latin typeface="Bahnschrift SemiBold SemiConden" panose="020B0502040204020203" pitchFamily="34" charset="0"/>
              <a:hlinkClick r:id="rId4" tooltip="Ajuste de hiperparámetros de un modelo (v2) - Azure Machine Learning |  Microsoft Learn"/>
            </a:endParaRPr>
          </a:p>
        </p:txBody>
      </p:sp>
      <p:sp>
        <p:nvSpPr>
          <p:cNvPr id="7" name="CuadroTexto 6">
            <a:extLst>
              <a:ext uri="{FF2B5EF4-FFF2-40B4-BE49-F238E27FC236}">
                <a16:creationId xmlns:a16="http://schemas.microsoft.com/office/drawing/2014/main" id="{0A602942-2B5B-40B8-9F7B-D4BB36A24132}"/>
              </a:ext>
            </a:extLst>
          </p:cNvPr>
          <p:cNvSpPr txBox="1"/>
          <p:nvPr/>
        </p:nvSpPr>
        <p:spPr>
          <a:xfrm>
            <a:off x="409281" y="960020"/>
            <a:ext cx="5034449" cy="1569660"/>
          </a:xfrm>
          <a:prstGeom prst="rect">
            <a:avLst/>
          </a:prstGeom>
          <a:noFill/>
        </p:spPr>
        <p:txBody>
          <a:bodyPr wrap="square" rtlCol="0">
            <a:spAutoFit/>
          </a:bodyPr>
          <a:lstStyle/>
          <a:p>
            <a:r>
              <a:rPr lang="es-MX" sz="2400" i="1" dirty="0">
                <a:latin typeface="Agency FB" panose="020B0503020202020204" pitchFamily="34" charset="0"/>
              </a:rPr>
              <a:t>Función matemática que se aplica a la salida de una neurona en una red neuronal. determinan cómo la red interpreta la información y cómo se propaga la información a través de la red.</a:t>
            </a:r>
            <a:endParaRPr lang="es-CO" sz="2400" i="1" dirty="0">
              <a:latin typeface="Agency FB" panose="020B0503020202020204" pitchFamily="34" charset="0"/>
            </a:endParaRPr>
          </a:p>
        </p:txBody>
      </p:sp>
      <p:sp>
        <p:nvSpPr>
          <p:cNvPr id="10" name="Rectángulo 9">
            <a:extLst>
              <a:ext uri="{FF2B5EF4-FFF2-40B4-BE49-F238E27FC236}">
                <a16:creationId xmlns:a16="http://schemas.microsoft.com/office/drawing/2014/main" id="{2CA530E7-31E9-41F1-A598-3E09D6FC5A4D}"/>
              </a:ext>
            </a:extLst>
          </p:cNvPr>
          <p:cNvSpPr/>
          <p:nvPr/>
        </p:nvSpPr>
        <p:spPr>
          <a:xfrm>
            <a:off x="6829312" y="1081778"/>
            <a:ext cx="4821148" cy="1200329"/>
          </a:xfrm>
          <a:prstGeom prst="rect">
            <a:avLst/>
          </a:prstGeom>
        </p:spPr>
        <p:txBody>
          <a:bodyPr wrap="square">
            <a:spAutoFit/>
          </a:bodyPr>
          <a:lstStyle/>
          <a:p>
            <a:r>
              <a:rPr lang="es-MX" sz="2400" i="1" dirty="0">
                <a:solidFill>
                  <a:srgbClr val="1F1F1F"/>
                </a:solidFill>
                <a:latin typeface="Agency FB" panose="020B0503020202020204" pitchFamily="34" charset="0"/>
              </a:rPr>
              <a:t>función curva que produce un valor entre 0 y 1. Se utiliza a menudo para representar la probabilidad de un evento</a:t>
            </a:r>
            <a:endParaRPr lang="es-CO" sz="2400" i="1" dirty="0">
              <a:latin typeface="Agency FB" panose="020B0503020202020204" pitchFamily="34" charset="0"/>
            </a:endParaRPr>
          </a:p>
        </p:txBody>
      </p:sp>
      <p:sp>
        <p:nvSpPr>
          <p:cNvPr id="97" name="CuadroTexto 96">
            <a:extLst>
              <a:ext uri="{FF2B5EF4-FFF2-40B4-BE49-F238E27FC236}">
                <a16:creationId xmlns:a16="http://schemas.microsoft.com/office/drawing/2014/main" id="{FD70002F-19FC-4AEA-8F65-64892E51D63E}"/>
              </a:ext>
            </a:extLst>
          </p:cNvPr>
          <p:cNvSpPr txBox="1"/>
          <p:nvPr/>
        </p:nvSpPr>
        <p:spPr>
          <a:xfrm>
            <a:off x="7339114" y="151525"/>
            <a:ext cx="4687571" cy="646331"/>
          </a:xfrm>
          <a:prstGeom prst="rect">
            <a:avLst/>
          </a:prstGeom>
          <a:noFill/>
        </p:spPr>
        <p:txBody>
          <a:bodyPr wrap="square" rtlCol="0">
            <a:spAutoFit/>
          </a:bodyPr>
          <a:lstStyle/>
          <a:p>
            <a:r>
              <a:rPr lang="es-CO" sz="3600" b="1" i="1" dirty="0">
                <a:latin typeface="Bahnschrift SemiBold SemiConden" panose="020B0502040204020203" pitchFamily="34" charset="0"/>
              </a:rPr>
              <a:t>Función sigmoidea</a:t>
            </a:r>
            <a:endParaRPr lang="es-CO" sz="3600" b="1" i="1" dirty="0">
              <a:latin typeface="Bahnschrift SemiBold SemiConden" panose="020B0502040204020203" pitchFamily="34" charset="0"/>
              <a:hlinkClick r:id="rId4" tooltip="Ajuste de hiperparámetros de un modelo (v2) - Azure Machine Learning |  Microsoft Learn"/>
            </a:endParaRPr>
          </a:p>
        </p:txBody>
      </p:sp>
      <p:pic>
        <p:nvPicPr>
          <p:cNvPr id="11" name="Imagen 10">
            <a:extLst>
              <a:ext uri="{FF2B5EF4-FFF2-40B4-BE49-F238E27FC236}">
                <a16:creationId xmlns:a16="http://schemas.microsoft.com/office/drawing/2014/main" id="{62D0D4B2-E658-40A9-9DBE-42A926572E0E}"/>
              </a:ext>
            </a:extLst>
          </p:cNvPr>
          <p:cNvPicPr>
            <a:picLocks noChangeAspect="1"/>
          </p:cNvPicPr>
          <p:nvPr/>
        </p:nvPicPr>
        <p:blipFill rotWithShape="1">
          <a:blip r:embed="rId5"/>
          <a:srcRect l="10269" t="3697" r="10058" b="-5887"/>
          <a:stretch/>
        </p:blipFill>
        <p:spPr>
          <a:xfrm>
            <a:off x="7503886" y="2905963"/>
            <a:ext cx="3428288" cy="3517756"/>
          </a:xfrm>
          <a:prstGeom prst="rect">
            <a:avLst/>
          </a:prstGeom>
        </p:spPr>
      </p:pic>
    </p:spTree>
    <p:extLst>
      <p:ext uri="{BB962C8B-B14F-4D97-AF65-F5344CB8AC3E}">
        <p14:creationId xmlns:p14="http://schemas.microsoft.com/office/powerpoint/2010/main" val="3266808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CD84170-8BC2-40A4-B343-481CF4305C20}"/>
              </a:ext>
            </a:extLst>
          </p:cNvPr>
          <p:cNvSpPr/>
          <p:nvPr/>
        </p:nvSpPr>
        <p:spPr>
          <a:xfrm>
            <a:off x="0" y="0"/>
            <a:ext cx="12192000" cy="6858000"/>
          </a:xfrm>
          <a:prstGeom prst="rect">
            <a:avLst/>
          </a:prstGeom>
          <a:gradFill>
            <a:gsLst>
              <a:gs pos="0">
                <a:schemeClr val="accent1">
                  <a:lumMod val="50000"/>
                </a:schemeClr>
              </a:gs>
              <a:gs pos="50000">
                <a:schemeClr val="accent1">
                  <a:lumMod val="75000"/>
                </a:schemeClr>
              </a:gs>
              <a:gs pos="100000">
                <a:schemeClr val="accent1">
                  <a:lumMod val="50000"/>
                </a:schemeClr>
              </a:gs>
            </a:gsLst>
          </a:gradFill>
          <a:ln w="57150"/>
        </p:spPr>
        <p:style>
          <a:lnRef idx="1">
            <a:schemeClr val="dk1"/>
          </a:lnRef>
          <a:fillRef idx="2">
            <a:schemeClr val="dk1"/>
          </a:fillRef>
          <a:effectRef idx="1">
            <a:schemeClr val="dk1"/>
          </a:effectRef>
          <a:fontRef idx="minor">
            <a:schemeClr val="dk1"/>
          </a:fontRef>
        </p:style>
        <p:txBody>
          <a:bodyPr rtlCol="0" anchor="ctr"/>
          <a:lstStyle/>
          <a:p>
            <a:pPr algn="ctr"/>
            <a:endParaRPr lang="es-CO" dirty="0"/>
          </a:p>
        </p:txBody>
      </p:sp>
      <p:cxnSp>
        <p:nvCxnSpPr>
          <p:cNvPr id="6" name="Conector recto 5">
            <a:extLst>
              <a:ext uri="{FF2B5EF4-FFF2-40B4-BE49-F238E27FC236}">
                <a16:creationId xmlns:a16="http://schemas.microsoft.com/office/drawing/2014/main" id="{18FDB250-367D-42A9-8D02-919B789F0476}"/>
              </a:ext>
            </a:extLst>
          </p:cNvPr>
          <p:cNvCxnSpPr>
            <a:cxnSpLocks/>
            <a:stCxn id="4" idx="0"/>
            <a:endCxn id="4" idx="2"/>
          </p:cNvCxnSpPr>
          <p:nvPr/>
        </p:nvCxnSpPr>
        <p:spPr>
          <a:xfrm>
            <a:off x="6096000" y="0"/>
            <a:ext cx="0" cy="685800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 name="Imagen 1">
            <a:extLst>
              <a:ext uri="{FF2B5EF4-FFF2-40B4-BE49-F238E27FC236}">
                <a16:creationId xmlns:a16="http://schemas.microsoft.com/office/drawing/2014/main" id="{E3EFF00F-1182-4BD5-BB90-F0534C19C4CF}"/>
              </a:ext>
            </a:extLst>
          </p:cNvPr>
          <p:cNvPicPr>
            <a:picLocks noChangeAspect="1"/>
          </p:cNvPicPr>
          <p:nvPr/>
        </p:nvPicPr>
        <p:blipFill>
          <a:blip r:embed="rId2"/>
          <a:stretch>
            <a:fillRect/>
          </a:stretch>
        </p:blipFill>
        <p:spPr>
          <a:xfrm>
            <a:off x="159344" y="151525"/>
            <a:ext cx="5785605" cy="6590347"/>
          </a:xfrm>
          <a:prstGeom prst="rect">
            <a:avLst/>
          </a:prstGeom>
        </p:spPr>
      </p:pic>
      <p:grpSp>
        <p:nvGrpSpPr>
          <p:cNvPr id="15" name="Grupo 14">
            <a:extLst>
              <a:ext uri="{FF2B5EF4-FFF2-40B4-BE49-F238E27FC236}">
                <a16:creationId xmlns:a16="http://schemas.microsoft.com/office/drawing/2014/main" id="{C6F6C5A2-D99B-470A-86D9-E5BE1314ADA3}"/>
              </a:ext>
            </a:extLst>
          </p:cNvPr>
          <p:cNvGrpSpPr/>
          <p:nvPr/>
        </p:nvGrpSpPr>
        <p:grpSpPr>
          <a:xfrm>
            <a:off x="5775584" y="213926"/>
            <a:ext cx="640834" cy="254449"/>
            <a:chOff x="5775584" y="213926"/>
            <a:chExt cx="640834" cy="254449"/>
          </a:xfrm>
        </p:grpSpPr>
        <p:sp>
          <p:nvSpPr>
            <p:cNvPr id="8" name="Elipse 7">
              <a:extLst>
                <a:ext uri="{FF2B5EF4-FFF2-40B4-BE49-F238E27FC236}">
                  <a16:creationId xmlns:a16="http://schemas.microsoft.com/office/drawing/2014/main" id="{FF82D2D5-32D9-4E45-80D9-2E603ACDA20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 name="Elipse 8">
              <a:extLst>
                <a:ext uri="{FF2B5EF4-FFF2-40B4-BE49-F238E27FC236}">
                  <a16:creationId xmlns:a16="http://schemas.microsoft.com/office/drawing/2014/main" id="{33CB376F-B4B9-4BA1-BC36-C51A0C16D216}"/>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3" name="Arco de bloque 12">
              <a:extLst>
                <a:ext uri="{FF2B5EF4-FFF2-40B4-BE49-F238E27FC236}">
                  <a16:creationId xmlns:a16="http://schemas.microsoft.com/office/drawing/2014/main" id="{96C8BA0D-5CA0-48FF-BCE4-F37D8F997CCF}"/>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16" name="Grupo 15">
            <a:extLst>
              <a:ext uri="{FF2B5EF4-FFF2-40B4-BE49-F238E27FC236}">
                <a16:creationId xmlns:a16="http://schemas.microsoft.com/office/drawing/2014/main" id="{1EEA14DF-60CB-41EB-B504-918E276DC5E9}"/>
              </a:ext>
            </a:extLst>
          </p:cNvPr>
          <p:cNvGrpSpPr/>
          <p:nvPr/>
        </p:nvGrpSpPr>
        <p:grpSpPr>
          <a:xfrm>
            <a:off x="5775584" y="544098"/>
            <a:ext cx="640834" cy="254449"/>
            <a:chOff x="5775584" y="213926"/>
            <a:chExt cx="640834" cy="254449"/>
          </a:xfrm>
        </p:grpSpPr>
        <p:sp>
          <p:nvSpPr>
            <p:cNvPr id="17" name="Elipse 16">
              <a:extLst>
                <a:ext uri="{FF2B5EF4-FFF2-40B4-BE49-F238E27FC236}">
                  <a16:creationId xmlns:a16="http://schemas.microsoft.com/office/drawing/2014/main" id="{8E9A0D83-F109-482D-8581-A9758999B5F0}"/>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8" name="Elipse 17">
              <a:extLst>
                <a:ext uri="{FF2B5EF4-FFF2-40B4-BE49-F238E27FC236}">
                  <a16:creationId xmlns:a16="http://schemas.microsoft.com/office/drawing/2014/main" id="{471F5D81-5181-4E43-B5F3-0135DFB232C3}"/>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9" name="Arco de bloque 18">
              <a:extLst>
                <a:ext uri="{FF2B5EF4-FFF2-40B4-BE49-F238E27FC236}">
                  <a16:creationId xmlns:a16="http://schemas.microsoft.com/office/drawing/2014/main" id="{BFB903BB-49F4-46EE-A375-AA4B55C0A543}"/>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20" name="Grupo 19">
            <a:extLst>
              <a:ext uri="{FF2B5EF4-FFF2-40B4-BE49-F238E27FC236}">
                <a16:creationId xmlns:a16="http://schemas.microsoft.com/office/drawing/2014/main" id="{49F183CF-3FAC-46DA-838A-CF99F1DD1117}"/>
              </a:ext>
            </a:extLst>
          </p:cNvPr>
          <p:cNvGrpSpPr/>
          <p:nvPr/>
        </p:nvGrpSpPr>
        <p:grpSpPr>
          <a:xfrm>
            <a:off x="5775582" y="837837"/>
            <a:ext cx="640834" cy="254449"/>
            <a:chOff x="5775584" y="213926"/>
            <a:chExt cx="640834" cy="254449"/>
          </a:xfrm>
        </p:grpSpPr>
        <p:sp>
          <p:nvSpPr>
            <p:cNvPr id="21" name="Elipse 20">
              <a:extLst>
                <a:ext uri="{FF2B5EF4-FFF2-40B4-BE49-F238E27FC236}">
                  <a16:creationId xmlns:a16="http://schemas.microsoft.com/office/drawing/2014/main" id="{FA333086-1F5D-4BD5-AE19-7EF0E01961B3}"/>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2" name="Elipse 21">
              <a:extLst>
                <a:ext uri="{FF2B5EF4-FFF2-40B4-BE49-F238E27FC236}">
                  <a16:creationId xmlns:a16="http://schemas.microsoft.com/office/drawing/2014/main" id="{03A9F6AB-3347-4257-95E5-AF4CCEE50BFF}"/>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3" name="Arco de bloque 22">
              <a:extLst>
                <a:ext uri="{FF2B5EF4-FFF2-40B4-BE49-F238E27FC236}">
                  <a16:creationId xmlns:a16="http://schemas.microsoft.com/office/drawing/2014/main" id="{66005518-8315-4BC0-8A3B-087EF19E9558}"/>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24" name="Grupo 23">
            <a:extLst>
              <a:ext uri="{FF2B5EF4-FFF2-40B4-BE49-F238E27FC236}">
                <a16:creationId xmlns:a16="http://schemas.microsoft.com/office/drawing/2014/main" id="{FC7FEBCA-C889-40F4-B33D-0737355F7017}"/>
              </a:ext>
            </a:extLst>
          </p:cNvPr>
          <p:cNvGrpSpPr/>
          <p:nvPr/>
        </p:nvGrpSpPr>
        <p:grpSpPr>
          <a:xfrm>
            <a:off x="5785818" y="1170864"/>
            <a:ext cx="640834" cy="254449"/>
            <a:chOff x="5775584" y="213926"/>
            <a:chExt cx="640834" cy="254449"/>
          </a:xfrm>
        </p:grpSpPr>
        <p:sp>
          <p:nvSpPr>
            <p:cNvPr id="25" name="Elipse 24">
              <a:extLst>
                <a:ext uri="{FF2B5EF4-FFF2-40B4-BE49-F238E27FC236}">
                  <a16:creationId xmlns:a16="http://schemas.microsoft.com/office/drawing/2014/main" id="{A9DF2B21-ACB4-4724-9BDC-634E5F03E34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6" name="Elipse 25">
              <a:extLst>
                <a:ext uri="{FF2B5EF4-FFF2-40B4-BE49-F238E27FC236}">
                  <a16:creationId xmlns:a16="http://schemas.microsoft.com/office/drawing/2014/main" id="{BFF7229E-CEF4-4354-AE5D-7F1C737D61A4}"/>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27" name="Arco de bloque 26">
              <a:extLst>
                <a:ext uri="{FF2B5EF4-FFF2-40B4-BE49-F238E27FC236}">
                  <a16:creationId xmlns:a16="http://schemas.microsoft.com/office/drawing/2014/main" id="{85DEC8A3-0DF2-450F-81FC-7C5BC3DDF3FF}"/>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33" name="Grupo 32">
            <a:extLst>
              <a:ext uri="{FF2B5EF4-FFF2-40B4-BE49-F238E27FC236}">
                <a16:creationId xmlns:a16="http://schemas.microsoft.com/office/drawing/2014/main" id="{38688C5B-6248-419B-BD3E-AC7C924080D3}"/>
              </a:ext>
            </a:extLst>
          </p:cNvPr>
          <p:cNvGrpSpPr/>
          <p:nvPr/>
        </p:nvGrpSpPr>
        <p:grpSpPr>
          <a:xfrm>
            <a:off x="5785816" y="1540326"/>
            <a:ext cx="640834" cy="254449"/>
            <a:chOff x="5775584" y="213926"/>
            <a:chExt cx="640834" cy="254449"/>
          </a:xfrm>
        </p:grpSpPr>
        <p:sp>
          <p:nvSpPr>
            <p:cNvPr id="34" name="Elipse 33">
              <a:extLst>
                <a:ext uri="{FF2B5EF4-FFF2-40B4-BE49-F238E27FC236}">
                  <a16:creationId xmlns:a16="http://schemas.microsoft.com/office/drawing/2014/main" id="{33A2DEF3-6FC5-45E4-AD36-21E844FA10A7}"/>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35" name="Elipse 34">
              <a:extLst>
                <a:ext uri="{FF2B5EF4-FFF2-40B4-BE49-F238E27FC236}">
                  <a16:creationId xmlns:a16="http://schemas.microsoft.com/office/drawing/2014/main" id="{7E6A5464-9C62-476E-AF67-D12341657D92}"/>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36" name="Arco de bloque 35">
              <a:extLst>
                <a:ext uri="{FF2B5EF4-FFF2-40B4-BE49-F238E27FC236}">
                  <a16:creationId xmlns:a16="http://schemas.microsoft.com/office/drawing/2014/main" id="{C7DC8CCB-91B0-4EF2-AA28-B53E22D2872A}"/>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37" name="Grupo 36">
            <a:extLst>
              <a:ext uri="{FF2B5EF4-FFF2-40B4-BE49-F238E27FC236}">
                <a16:creationId xmlns:a16="http://schemas.microsoft.com/office/drawing/2014/main" id="{97661137-56EE-4EE9-903F-858E62527A28}"/>
              </a:ext>
            </a:extLst>
          </p:cNvPr>
          <p:cNvGrpSpPr/>
          <p:nvPr/>
        </p:nvGrpSpPr>
        <p:grpSpPr>
          <a:xfrm>
            <a:off x="5772601" y="2242817"/>
            <a:ext cx="640834" cy="254449"/>
            <a:chOff x="5775584" y="213926"/>
            <a:chExt cx="640834" cy="254449"/>
          </a:xfrm>
        </p:grpSpPr>
        <p:sp>
          <p:nvSpPr>
            <p:cNvPr id="38" name="Elipse 37">
              <a:extLst>
                <a:ext uri="{FF2B5EF4-FFF2-40B4-BE49-F238E27FC236}">
                  <a16:creationId xmlns:a16="http://schemas.microsoft.com/office/drawing/2014/main" id="{69007385-AD25-42E2-A7D9-999FD9577548}"/>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39" name="Elipse 38">
              <a:extLst>
                <a:ext uri="{FF2B5EF4-FFF2-40B4-BE49-F238E27FC236}">
                  <a16:creationId xmlns:a16="http://schemas.microsoft.com/office/drawing/2014/main" id="{92DEC19B-350A-4303-8867-1769CB7A1481}"/>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0" name="Arco de bloque 39">
              <a:extLst>
                <a:ext uri="{FF2B5EF4-FFF2-40B4-BE49-F238E27FC236}">
                  <a16:creationId xmlns:a16="http://schemas.microsoft.com/office/drawing/2014/main" id="{693F2C3E-B81A-40F4-B496-95DA70A578DC}"/>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41" name="Grupo 40">
            <a:extLst>
              <a:ext uri="{FF2B5EF4-FFF2-40B4-BE49-F238E27FC236}">
                <a16:creationId xmlns:a16="http://schemas.microsoft.com/office/drawing/2014/main" id="{CCA4B969-65E3-4C6A-BBFA-2C4BCC309557}"/>
              </a:ext>
            </a:extLst>
          </p:cNvPr>
          <p:cNvGrpSpPr/>
          <p:nvPr/>
        </p:nvGrpSpPr>
        <p:grpSpPr>
          <a:xfrm>
            <a:off x="5772601" y="3025974"/>
            <a:ext cx="640834" cy="254449"/>
            <a:chOff x="5775584" y="213926"/>
            <a:chExt cx="640834" cy="254449"/>
          </a:xfrm>
        </p:grpSpPr>
        <p:sp>
          <p:nvSpPr>
            <p:cNvPr id="42" name="Elipse 41">
              <a:extLst>
                <a:ext uri="{FF2B5EF4-FFF2-40B4-BE49-F238E27FC236}">
                  <a16:creationId xmlns:a16="http://schemas.microsoft.com/office/drawing/2014/main" id="{17EB4676-1FFE-4633-893E-DBB46545839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3" name="Elipse 42">
              <a:extLst>
                <a:ext uri="{FF2B5EF4-FFF2-40B4-BE49-F238E27FC236}">
                  <a16:creationId xmlns:a16="http://schemas.microsoft.com/office/drawing/2014/main" id="{DB575F10-EE1C-4230-9D46-FA1E76AB155B}"/>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4" name="Arco de bloque 43">
              <a:extLst>
                <a:ext uri="{FF2B5EF4-FFF2-40B4-BE49-F238E27FC236}">
                  <a16:creationId xmlns:a16="http://schemas.microsoft.com/office/drawing/2014/main" id="{F6DB588C-D0B0-4D0A-9206-132BC9AD081B}"/>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45" name="Grupo 44">
            <a:extLst>
              <a:ext uri="{FF2B5EF4-FFF2-40B4-BE49-F238E27FC236}">
                <a16:creationId xmlns:a16="http://schemas.microsoft.com/office/drawing/2014/main" id="{FB9A4158-8A4D-4C10-85E0-A111ECF344AC}"/>
              </a:ext>
            </a:extLst>
          </p:cNvPr>
          <p:cNvGrpSpPr/>
          <p:nvPr/>
        </p:nvGrpSpPr>
        <p:grpSpPr>
          <a:xfrm>
            <a:off x="5785816" y="2651514"/>
            <a:ext cx="640834" cy="254449"/>
            <a:chOff x="5775584" y="213926"/>
            <a:chExt cx="640834" cy="254449"/>
          </a:xfrm>
        </p:grpSpPr>
        <p:sp>
          <p:nvSpPr>
            <p:cNvPr id="46" name="Elipse 45">
              <a:extLst>
                <a:ext uri="{FF2B5EF4-FFF2-40B4-BE49-F238E27FC236}">
                  <a16:creationId xmlns:a16="http://schemas.microsoft.com/office/drawing/2014/main" id="{FEE9262B-1913-4276-98F9-B93C608B6459}"/>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7" name="Elipse 46">
              <a:extLst>
                <a:ext uri="{FF2B5EF4-FFF2-40B4-BE49-F238E27FC236}">
                  <a16:creationId xmlns:a16="http://schemas.microsoft.com/office/drawing/2014/main" id="{867D43A6-0FE6-4FE1-944A-074ED404C29C}"/>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48" name="Arco de bloque 47">
              <a:extLst>
                <a:ext uri="{FF2B5EF4-FFF2-40B4-BE49-F238E27FC236}">
                  <a16:creationId xmlns:a16="http://schemas.microsoft.com/office/drawing/2014/main" id="{106BDA20-D1F4-4860-B50D-08429D4A2B63}"/>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49" name="Grupo 48">
            <a:extLst>
              <a:ext uri="{FF2B5EF4-FFF2-40B4-BE49-F238E27FC236}">
                <a16:creationId xmlns:a16="http://schemas.microsoft.com/office/drawing/2014/main" id="{50E63193-7270-4EDF-AA6E-F85CC4AAE437}"/>
              </a:ext>
            </a:extLst>
          </p:cNvPr>
          <p:cNvGrpSpPr/>
          <p:nvPr/>
        </p:nvGrpSpPr>
        <p:grpSpPr>
          <a:xfrm>
            <a:off x="5772601" y="1909788"/>
            <a:ext cx="640834" cy="254449"/>
            <a:chOff x="5775584" y="213926"/>
            <a:chExt cx="640834" cy="254449"/>
          </a:xfrm>
        </p:grpSpPr>
        <p:sp>
          <p:nvSpPr>
            <p:cNvPr id="50" name="Elipse 49">
              <a:extLst>
                <a:ext uri="{FF2B5EF4-FFF2-40B4-BE49-F238E27FC236}">
                  <a16:creationId xmlns:a16="http://schemas.microsoft.com/office/drawing/2014/main" id="{C01A8EC4-B19B-4C8E-8316-5CD478816956}"/>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1" name="Elipse 50">
              <a:extLst>
                <a:ext uri="{FF2B5EF4-FFF2-40B4-BE49-F238E27FC236}">
                  <a16:creationId xmlns:a16="http://schemas.microsoft.com/office/drawing/2014/main" id="{1E21E977-91FD-4CE1-BB08-4F7A24CE60A3}"/>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2" name="Arco de bloque 51">
              <a:extLst>
                <a:ext uri="{FF2B5EF4-FFF2-40B4-BE49-F238E27FC236}">
                  <a16:creationId xmlns:a16="http://schemas.microsoft.com/office/drawing/2014/main" id="{BB514CD2-4215-4933-A8C7-0DE15AB3553A}"/>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54" name="Grupo 53">
            <a:extLst>
              <a:ext uri="{FF2B5EF4-FFF2-40B4-BE49-F238E27FC236}">
                <a16:creationId xmlns:a16="http://schemas.microsoft.com/office/drawing/2014/main" id="{AAD78B96-4122-4A23-9098-8E2256DD54AB}"/>
              </a:ext>
            </a:extLst>
          </p:cNvPr>
          <p:cNvGrpSpPr/>
          <p:nvPr/>
        </p:nvGrpSpPr>
        <p:grpSpPr>
          <a:xfrm>
            <a:off x="5785816" y="3393295"/>
            <a:ext cx="640834" cy="254449"/>
            <a:chOff x="5775584" y="213926"/>
            <a:chExt cx="640834" cy="254449"/>
          </a:xfrm>
        </p:grpSpPr>
        <p:sp>
          <p:nvSpPr>
            <p:cNvPr id="55" name="Elipse 54">
              <a:extLst>
                <a:ext uri="{FF2B5EF4-FFF2-40B4-BE49-F238E27FC236}">
                  <a16:creationId xmlns:a16="http://schemas.microsoft.com/office/drawing/2014/main" id="{EBB2B6B2-E396-42AF-8BD5-8DA2838526D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6" name="Elipse 55">
              <a:extLst>
                <a:ext uri="{FF2B5EF4-FFF2-40B4-BE49-F238E27FC236}">
                  <a16:creationId xmlns:a16="http://schemas.microsoft.com/office/drawing/2014/main" id="{483CEBD0-A08E-476C-B3DF-FC973A4EC2A5}"/>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57" name="Arco de bloque 56">
              <a:extLst>
                <a:ext uri="{FF2B5EF4-FFF2-40B4-BE49-F238E27FC236}">
                  <a16:creationId xmlns:a16="http://schemas.microsoft.com/office/drawing/2014/main" id="{92E7B86A-A54E-4D34-8AE8-B4BC63C9975B}"/>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58" name="Grupo 57">
            <a:extLst>
              <a:ext uri="{FF2B5EF4-FFF2-40B4-BE49-F238E27FC236}">
                <a16:creationId xmlns:a16="http://schemas.microsoft.com/office/drawing/2014/main" id="{7B842EE1-2D8E-4D86-B64C-A8F4CD155E4E}"/>
              </a:ext>
            </a:extLst>
          </p:cNvPr>
          <p:cNvGrpSpPr/>
          <p:nvPr/>
        </p:nvGrpSpPr>
        <p:grpSpPr>
          <a:xfrm>
            <a:off x="5785814" y="3684228"/>
            <a:ext cx="640834" cy="254449"/>
            <a:chOff x="5775584" y="213926"/>
            <a:chExt cx="640834" cy="254449"/>
          </a:xfrm>
        </p:grpSpPr>
        <p:sp>
          <p:nvSpPr>
            <p:cNvPr id="59" name="Elipse 58">
              <a:extLst>
                <a:ext uri="{FF2B5EF4-FFF2-40B4-BE49-F238E27FC236}">
                  <a16:creationId xmlns:a16="http://schemas.microsoft.com/office/drawing/2014/main" id="{96F72255-5A4F-428E-A96A-942A47C0EE92}"/>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0" name="Elipse 59">
              <a:extLst>
                <a:ext uri="{FF2B5EF4-FFF2-40B4-BE49-F238E27FC236}">
                  <a16:creationId xmlns:a16="http://schemas.microsoft.com/office/drawing/2014/main" id="{7B466774-D0D3-4E34-9882-F6E85291782F}"/>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1" name="Arco de bloque 60">
              <a:extLst>
                <a:ext uri="{FF2B5EF4-FFF2-40B4-BE49-F238E27FC236}">
                  <a16:creationId xmlns:a16="http://schemas.microsoft.com/office/drawing/2014/main" id="{63FA6816-75B5-47CD-A00A-65160EBABBE1}"/>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62" name="Grupo 61">
            <a:extLst>
              <a:ext uri="{FF2B5EF4-FFF2-40B4-BE49-F238E27FC236}">
                <a16:creationId xmlns:a16="http://schemas.microsoft.com/office/drawing/2014/main" id="{796197C4-EE57-446F-8DE1-DB095CC13A8B}"/>
              </a:ext>
            </a:extLst>
          </p:cNvPr>
          <p:cNvGrpSpPr/>
          <p:nvPr/>
        </p:nvGrpSpPr>
        <p:grpSpPr>
          <a:xfrm>
            <a:off x="5772601" y="4347702"/>
            <a:ext cx="640834" cy="254449"/>
            <a:chOff x="5775584" y="213926"/>
            <a:chExt cx="640834" cy="254449"/>
          </a:xfrm>
        </p:grpSpPr>
        <p:sp>
          <p:nvSpPr>
            <p:cNvPr id="63" name="Elipse 62">
              <a:extLst>
                <a:ext uri="{FF2B5EF4-FFF2-40B4-BE49-F238E27FC236}">
                  <a16:creationId xmlns:a16="http://schemas.microsoft.com/office/drawing/2014/main" id="{F87B1256-416B-4513-BB49-CF5FD09CE73A}"/>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4" name="Elipse 63">
              <a:extLst>
                <a:ext uri="{FF2B5EF4-FFF2-40B4-BE49-F238E27FC236}">
                  <a16:creationId xmlns:a16="http://schemas.microsoft.com/office/drawing/2014/main" id="{28C4B34D-5ACE-44C3-8AE5-B7A1B7FFB2BB}"/>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5" name="Arco de bloque 64">
              <a:extLst>
                <a:ext uri="{FF2B5EF4-FFF2-40B4-BE49-F238E27FC236}">
                  <a16:creationId xmlns:a16="http://schemas.microsoft.com/office/drawing/2014/main" id="{C994F798-F2F4-4085-A66B-06162C444740}"/>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66" name="Grupo 65">
            <a:extLst>
              <a:ext uri="{FF2B5EF4-FFF2-40B4-BE49-F238E27FC236}">
                <a16:creationId xmlns:a16="http://schemas.microsoft.com/office/drawing/2014/main" id="{8DA30FA9-12FC-44DD-9F94-51049D178AF7}"/>
              </a:ext>
            </a:extLst>
          </p:cNvPr>
          <p:cNvGrpSpPr/>
          <p:nvPr/>
        </p:nvGrpSpPr>
        <p:grpSpPr>
          <a:xfrm>
            <a:off x="5772599" y="4679203"/>
            <a:ext cx="640834" cy="254449"/>
            <a:chOff x="5775584" y="213926"/>
            <a:chExt cx="640834" cy="254449"/>
          </a:xfrm>
        </p:grpSpPr>
        <p:sp>
          <p:nvSpPr>
            <p:cNvPr id="67" name="Elipse 66">
              <a:extLst>
                <a:ext uri="{FF2B5EF4-FFF2-40B4-BE49-F238E27FC236}">
                  <a16:creationId xmlns:a16="http://schemas.microsoft.com/office/drawing/2014/main" id="{4803C735-E641-4946-B176-CE46EB8A9495}"/>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8" name="Elipse 67">
              <a:extLst>
                <a:ext uri="{FF2B5EF4-FFF2-40B4-BE49-F238E27FC236}">
                  <a16:creationId xmlns:a16="http://schemas.microsoft.com/office/drawing/2014/main" id="{54FDBD4F-08F0-487D-9926-FA3CAD3DF642}"/>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69" name="Arco de bloque 68">
              <a:extLst>
                <a:ext uri="{FF2B5EF4-FFF2-40B4-BE49-F238E27FC236}">
                  <a16:creationId xmlns:a16="http://schemas.microsoft.com/office/drawing/2014/main" id="{A39A32BC-05FE-4FF5-B0E3-8FA60A069F60}"/>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70" name="Grupo 69">
            <a:extLst>
              <a:ext uri="{FF2B5EF4-FFF2-40B4-BE49-F238E27FC236}">
                <a16:creationId xmlns:a16="http://schemas.microsoft.com/office/drawing/2014/main" id="{D147D811-1F54-4135-895D-DA3DD1CC9E60}"/>
              </a:ext>
            </a:extLst>
          </p:cNvPr>
          <p:cNvGrpSpPr/>
          <p:nvPr/>
        </p:nvGrpSpPr>
        <p:grpSpPr>
          <a:xfrm>
            <a:off x="5774524" y="4014804"/>
            <a:ext cx="640834" cy="254449"/>
            <a:chOff x="5775584" y="213926"/>
            <a:chExt cx="640834" cy="254449"/>
          </a:xfrm>
        </p:grpSpPr>
        <p:sp>
          <p:nvSpPr>
            <p:cNvPr id="71" name="Elipse 70">
              <a:extLst>
                <a:ext uri="{FF2B5EF4-FFF2-40B4-BE49-F238E27FC236}">
                  <a16:creationId xmlns:a16="http://schemas.microsoft.com/office/drawing/2014/main" id="{9E5B4C84-12D2-4E83-85ED-3FF4A1AA0108}"/>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2" name="Elipse 71">
              <a:extLst>
                <a:ext uri="{FF2B5EF4-FFF2-40B4-BE49-F238E27FC236}">
                  <a16:creationId xmlns:a16="http://schemas.microsoft.com/office/drawing/2014/main" id="{4115EA86-5C6B-44AE-8B47-898A16465CC4}"/>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3" name="Arco de bloque 72">
              <a:extLst>
                <a:ext uri="{FF2B5EF4-FFF2-40B4-BE49-F238E27FC236}">
                  <a16:creationId xmlns:a16="http://schemas.microsoft.com/office/drawing/2014/main" id="{90F9DF29-2645-45EF-870E-49FA8C98272B}"/>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74" name="Grupo 73">
            <a:extLst>
              <a:ext uri="{FF2B5EF4-FFF2-40B4-BE49-F238E27FC236}">
                <a16:creationId xmlns:a16="http://schemas.microsoft.com/office/drawing/2014/main" id="{589591B9-48B4-467B-882A-0F18E3BC5BB7}"/>
              </a:ext>
            </a:extLst>
          </p:cNvPr>
          <p:cNvGrpSpPr/>
          <p:nvPr/>
        </p:nvGrpSpPr>
        <p:grpSpPr>
          <a:xfrm>
            <a:off x="5785812" y="5625049"/>
            <a:ext cx="640834" cy="254449"/>
            <a:chOff x="5775584" y="213926"/>
            <a:chExt cx="640834" cy="254449"/>
          </a:xfrm>
        </p:grpSpPr>
        <p:sp>
          <p:nvSpPr>
            <p:cNvPr id="75" name="Elipse 74">
              <a:extLst>
                <a:ext uri="{FF2B5EF4-FFF2-40B4-BE49-F238E27FC236}">
                  <a16:creationId xmlns:a16="http://schemas.microsoft.com/office/drawing/2014/main" id="{14143DB2-00C2-494C-87EB-B370E212935D}"/>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6" name="Elipse 75">
              <a:extLst>
                <a:ext uri="{FF2B5EF4-FFF2-40B4-BE49-F238E27FC236}">
                  <a16:creationId xmlns:a16="http://schemas.microsoft.com/office/drawing/2014/main" id="{403B9C17-8A93-48B5-9167-F67B38EEBA75}"/>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77" name="Arco de bloque 76">
              <a:extLst>
                <a:ext uri="{FF2B5EF4-FFF2-40B4-BE49-F238E27FC236}">
                  <a16:creationId xmlns:a16="http://schemas.microsoft.com/office/drawing/2014/main" id="{656FC576-1F13-4AF6-8951-30E2EDFCF9A5}"/>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78" name="Grupo 77">
            <a:extLst>
              <a:ext uri="{FF2B5EF4-FFF2-40B4-BE49-F238E27FC236}">
                <a16:creationId xmlns:a16="http://schemas.microsoft.com/office/drawing/2014/main" id="{CCB8E254-64A1-4077-9269-C2B595454B7D}"/>
              </a:ext>
            </a:extLst>
          </p:cNvPr>
          <p:cNvGrpSpPr/>
          <p:nvPr/>
        </p:nvGrpSpPr>
        <p:grpSpPr>
          <a:xfrm>
            <a:off x="5785814" y="5005596"/>
            <a:ext cx="640834" cy="254449"/>
            <a:chOff x="5775584" y="213926"/>
            <a:chExt cx="640834" cy="254449"/>
          </a:xfrm>
        </p:grpSpPr>
        <p:sp>
          <p:nvSpPr>
            <p:cNvPr id="79" name="Elipse 78">
              <a:extLst>
                <a:ext uri="{FF2B5EF4-FFF2-40B4-BE49-F238E27FC236}">
                  <a16:creationId xmlns:a16="http://schemas.microsoft.com/office/drawing/2014/main" id="{24437444-1898-4DE7-84FB-BF1B172D9E9E}"/>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0" name="Elipse 79">
              <a:extLst>
                <a:ext uri="{FF2B5EF4-FFF2-40B4-BE49-F238E27FC236}">
                  <a16:creationId xmlns:a16="http://schemas.microsoft.com/office/drawing/2014/main" id="{7E0561F6-F97B-4DF1-BCEB-8C1E328E95DF}"/>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1" name="Arco de bloque 80">
              <a:extLst>
                <a:ext uri="{FF2B5EF4-FFF2-40B4-BE49-F238E27FC236}">
                  <a16:creationId xmlns:a16="http://schemas.microsoft.com/office/drawing/2014/main" id="{4F4EA5D0-E1DD-41BC-AE68-11F62B5A2A27}"/>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84" name="Grupo 83">
            <a:extLst>
              <a:ext uri="{FF2B5EF4-FFF2-40B4-BE49-F238E27FC236}">
                <a16:creationId xmlns:a16="http://schemas.microsoft.com/office/drawing/2014/main" id="{33EC6A0D-289E-4E92-8203-5068EE833758}"/>
              </a:ext>
            </a:extLst>
          </p:cNvPr>
          <p:cNvGrpSpPr/>
          <p:nvPr/>
        </p:nvGrpSpPr>
        <p:grpSpPr>
          <a:xfrm>
            <a:off x="5785812" y="5951799"/>
            <a:ext cx="640834" cy="254449"/>
            <a:chOff x="5775584" y="213926"/>
            <a:chExt cx="640834" cy="254449"/>
          </a:xfrm>
        </p:grpSpPr>
        <p:sp>
          <p:nvSpPr>
            <p:cNvPr id="85" name="Elipse 84">
              <a:extLst>
                <a:ext uri="{FF2B5EF4-FFF2-40B4-BE49-F238E27FC236}">
                  <a16:creationId xmlns:a16="http://schemas.microsoft.com/office/drawing/2014/main" id="{ED82B37D-B581-4142-8DAE-B5F1003D16CE}"/>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6" name="Elipse 85">
              <a:extLst>
                <a:ext uri="{FF2B5EF4-FFF2-40B4-BE49-F238E27FC236}">
                  <a16:creationId xmlns:a16="http://schemas.microsoft.com/office/drawing/2014/main" id="{AF7FE3F7-11A3-48EE-B74E-8C059C821F18}"/>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87" name="Arco de bloque 86">
              <a:extLst>
                <a:ext uri="{FF2B5EF4-FFF2-40B4-BE49-F238E27FC236}">
                  <a16:creationId xmlns:a16="http://schemas.microsoft.com/office/drawing/2014/main" id="{D1829023-C367-4C54-9A4B-BE16A2C99BD8}"/>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88" name="Grupo 87">
            <a:extLst>
              <a:ext uri="{FF2B5EF4-FFF2-40B4-BE49-F238E27FC236}">
                <a16:creationId xmlns:a16="http://schemas.microsoft.com/office/drawing/2014/main" id="{FBC6D6D7-D223-4B93-B1D1-34752A504071}"/>
              </a:ext>
            </a:extLst>
          </p:cNvPr>
          <p:cNvGrpSpPr/>
          <p:nvPr/>
        </p:nvGrpSpPr>
        <p:grpSpPr>
          <a:xfrm>
            <a:off x="5785812" y="6208558"/>
            <a:ext cx="640834" cy="254449"/>
            <a:chOff x="5775584" y="213926"/>
            <a:chExt cx="640834" cy="254449"/>
          </a:xfrm>
        </p:grpSpPr>
        <p:sp>
          <p:nvSpPr>
            <p:cNvPr id="89" name="Elipse 88">
              <a:extLst>
                <a:ext uri="{FF2B5EF4-FFF2-40B4-BE49-F238E27FC236}">
                  <a16:creationId xmlns:a16="http://schemas.microsoft.com/office/drawing/2014/main" id="{14B13D47-687A-4577-8ED4-9A8D8A27C1BA}"/>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0" name="Elipse 89">
              <a:extLst>
                <a:ext uri="{FF2B5EF4-FFF2-40B4-BE49-F238E27FC236}">
                  <a16:creationId xmlns:a16="http://schemas.microsoft.com/office/drawing/2014/main" id="{E24716FC-CEF4-4AE9-9EE5-320051ECC548}"/>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1" name="Arco de bloque 90">
              <a:extLst>
                <a:ext uri="{FF2B5EF4-FFF2-40B4-BE49-F238E27FC236}">
                  <a16:creationId xmlns:a16="http://schemas.microsoft.com/office/drawing/2014/main" id="{B5923EE5-9E47-4FBD-B723-BC80F57C2683}"/>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92" name="Grupo 91">
            <a:extLst>
              <a:ext uri="{FF2B5EF4-FFF2-40B4-BE49-F238E27FC236}">
                <a16:creationId xmlns:a16="http://schemas.microsoft.com/office/drawing/2014/main" id="{0F5CACC7-1FCF-4867-B111-821F1F489482}"/>
              </a:ext>
            </a:extLst>
          </p:cNvPr>
          <p:cNvGrpSpPr/>
          <p:nvPr/>
        </p:nvGrpSpPr>
        <p:grpSpPr>
          <a:xfrm>
            <a:off x="5772599" y="6490480"/>
            <a:ext cx="640834" cy="254449"/>
            <a:chOff x="5775584" y="213926"/>
            <a:chExt cx="640834" cy="254449"/>
          </a:xfrm>
        </p:grpSpPr>
        <p:sp>
          <p:nvSpPr>
            <p:cNvPr id="93" name="Elipse 92">
              <a:extLst>
                <a:ext uri="{FF2B5EF4-FFF2-40B4-BE49-F238E27FC236}">
                  <a16:creationId xmlns:a16="http://schemas.microsoft.com/office/drawing/2014/main" id="{353CA094-FE09-4C8B-B4E5-D406A3952B31}"/>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4" name="Elipse 93">
              <a:extLst>
                <a:ext uri="{FF2B5EF4-FFF2-40B4-BE49-F238E27FC236}">
                  <a16:creationId xmlns:a16="http://schemas.microsoft.com/office/drawing/2014/main" id="{FCB474D6-188C-4E63-B93B-3BB4D3EAB0E6}"/>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95" name="Arco de bloque 94">
              <a:extLst>
                <a:ext uri="{FF2B5EF4-FFF2-40B4-BE49-F238E27FC236}">
                  <a16:creationId xmlns:a16="http://schemas.microsoft.com/office/drawing/2014/main" id="{24166B12-2847-491B-A768-D6B92BE1DC01}"/>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grpSp>
        <p:nvGrpSpPr>
          <p:cNvPr id="100" name="Grupo 99">
            <a:extLst>
              <a:ext uri="{FF2B5EF4-FFF2-40B4-BE49-F238E27FC236}">
                <a16:creationId xmlns:a16="http://schemas.microsoft.com/office/drawing/2014/main" id="{48A94E0B-EF95-4670-9E22-78AA4FA7CEF5}"/>
              </a:ext>
            </a:extLst>
          </p:cNvPr>
          <p:cNvGrpSpPr/>
          <p:nvPr/>
        </p:nvGrpSpPr>
        <p:grpSpPr>
          <a:xfrm>
            <a:off x="5785812" y="5332344"/>
            <a:ext cx="640834" cy="254449"/>
            <a:chOff x="5775584" y="213926"/>
            <a:chExt cx="640834" cy="254449"/>
          </a:xfrm>
        </p:grpSpPr>
        <p:sp>
          <p:nvSpPr>
            <p:cNvPr id="101" name="Elipse 100">
              <a:extLst>
                <a:ext uri="{FF2B5EF4-FFF2-40B4-BE49-F238E27FC236}">
                  <a16:creationId xmlns:a16="http://schemas.microsoft.com/office/drawing/2014/main" id="{B8968DF1-4818-430B-A349-F680F91A1165}"/>
                </a:ext>
              </a:extLst>
            </p:cNvPr>
            <p:cNvSpPr/>
            <p:nvPr/>
          </p:nvSpPr>
          <p:spPr>
            <a:xfrm>
              <a:off x="5775584"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02" name="Elipse 101">
              <a:extLst>
                <a:ext uri="{FF2B5EF4-FFF2-40B4-BE49-F238E27FC236}">
                  <a16:creationId xmlns:a16="http://schemas.microsoft.com/office/drawing/2014/main" id="{A9ED7ECF-6A17-44FD-9F7F-9527AE05F43E}"/>
                </a:ext>
              </a:extLst>
            </p:cNvPr>
            <p:cNvSpPr/>
            <p:nvPr/>
          </p:nvSpPr>
          <p:spPr>
            <a:xfrm>
              <a:off x="6243963" y="253216"/>
              <a:ext cx="172455" cy="1758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dirty="0"/>
            </a:p>
          </p:txBody>
        </p:sp>
        <p:sp>
          <p:nvSpPr>
            <p:cNvPr id="103" name="Arco de bloque 102">
              <a:extLst>
                <a:ext uri="{FF2B5EF4-FFF2-40B4-BE49-F238E27FC236}">
                  <a16:creationId xmlns:a16="http://schemas.microsoft.com/office/drawing/2014/main" id="{DAAFF85B-7F04-4789-9E75-908E0ACAAF5D}"/>
                </a:ext>
              </a:extLst>
            </p:cNvPr>
            <p:cNvSpPr/>
            <p:nvPr/>
          </p:nvSpPr>
          <p:spPr>
            <a:xfrm>
              <a:off x="5841301" y="213926"/>
              <a:ext cx="509397" cy="254449"/>
            </a:xfrm>
            <a:prstGeom prst="blockArc">
              <a:avLst/>
            </a:prstGeom>
            <a:solidFill>
              <a:schemeClr val="tx1">
                <a:lumMod val="65000"/>
                <a:lumOff val="3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s-CO" dirty="0">
                <a:solidFill>
                  <a:schemeClr val="tx1"/>
                </a:solidFill>
              </a:endParaRPr>
            </a:p>
          </p:txBody>
        </p:sp>
      </p:grpSp>
      <p:pic>
        <p:nvPicPr>
          <p:cNvPr id="96"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8B9A57D4-4333-4786-993B-0DF1EB0D5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3741441-EFDB-45E9-9DDF-68C27CFABD55}"/>
              </a:ext>
            </a:extLst>
          </p:cNvPr>
          <p:cNvSpPr txBox="1"/>
          <p:nvPr/>
        </p:nvSpPr>
        <p:spPr>
          <a:xfrm>
            <a:off x="195726" y="318428"/>
            <a:ext cx="5566532" cy="800219"/>
          </a:xfrm>
          <a:prstGeom prst="rect">
            <a:avLst/>
          </a:prstGeom>
          <a:noFill/>
        </p:spPr>
        <p:txBody>
          <a:bodyPr wrap="square" rtlCol="0">
            <a:spAutoFit/>
          </a:bodyPr>
          <a:lstStyle/>
          <a:p>
            <a:r>
              <a:rPr lang="es-ES" sz="2800" b="1" i="1" dirty="0">
                <a:latin typeface="Bahnschrift SemiBold SemiConden" panose="020B0502040204020203" pitchFamily="34" charset="0"/>
              </a:rPr>
              <a:t>Elección de Hiperparámetros Iniciales</a:t>
            </a:r>
            <a:endParaRPr lang="es-CO" sz="2800" b="1" i="1" dirty="0">
              <a:latin typeface="Bahnschrift SemiBold SemiConden" panose="020B0502040204020203" pitchFamily="34" charset="0"/>
            </a:endParaRPr>
          </a:p>
          <a:p>
            <a:endParaRPr lang="es-CO" dirty="0"/>
          </a:p>
        </p:txBody>
      </p:sp>
      <p:sp>
        <p:nvSpPr>
          <p:cNvPr id="5" name="CuadroTexto 4">
            <a:extLst>
              <a:ext uri="{FF2B5EF4-FFF2-40B4-BE49-F238E27FC236}">
                <a16:creationId xmlns:a16="http://schemas.microsoft.com/office/drawing/2014/main" id="{792F9E85-C481-404F-A19C-4774901C8722}"/>
              </a:ext>
            </a:extLst>
          </p:cNvPr>
          <p:cNvSpPr txBox="1"/>
          <p:nvPr/>
        </p:nvSpPr>
        <p:spPr>
          <a:xfrm>
            <a:off x="545820" y="845379"/>
            <a:ext cx="3746961" cy="523220"/>
          </a:xfrm>
          <a:prstGeom prst="rect">
            <a:avLst/>
          </a:prstGeom>
          <a:noFill/>
        </p:spPr>
        <p:txBody>
          <a:bodyPr wrap="square" rtlCol="0">
            <a:spAutoFit/>
          </a:bodyPr>
          <a:lstStyle/>
          <a:p>
            <a:pPr marL="342900" indent="-342900">
              <a:buFont typeface="Arial" panose="020B0604020202020204" pitchFamily="34" charset="0"/>
              <a:buChar char="•"/>
            </a:pPr>
            <a:r>
              <a:rPr lang="es-CO" sz="2000" b="1" i="1" dirty="0">
                <a:latin typeface="Bahnschrift SemiBold SemiConden" panose="020B0502040204020203" pitchFamily="34" charset="0"/>
              </a:rPr>
              <a:t>Tasa de Aprendizaje (</a:t>
            </a:r>
            <a:r>
              <a:rPr lang="el-GR" sz="2800" b="1" i="1" dirty="0">
                <a:latin typeface="Bahnschrift SemiBold SemiConden" panose="020B0502040204020203" pitchFamily="34" charset="0"/>
              </a:rPr>
              <a:t>η</a:t>
            </a:r>
            <a:r>
              <a:rPr lang="el-GR" sz="2000" b="1" i="1" dirty="0">
                <a:latin typeface="Bahnschrift SemiBold SemiConden" panose="020B0502040204020203" pitchFamily="34" charset="0"/>
              </a:rPr>
              <a:t>)</a:t>
            </a:r>
            <a:r>
              <a:rPr lang="es-MX" sz="2000" b="1" i="1" dirty="0">
                <a:latin typeface="Bahnschrift SemiBold SemiConden" panose="020B0502040204020203" pitchFamily="34" charset="0"/>
              </a:rPr>
              <a:t> = 0,1</a:t>
            </a:r>
            <a:endParaRPr lang="es-CO" sz="2000" b="1" i="1" dirty="0">
              <a:latin typeface="Bahnschrift SemiBold SemiConden" panose="020B0502040204020203" pitchFamily="34" charset="0"/>
            </a:endParaRPr>
          </a:p>
        </p:txBody>
      </p:sp>
      <p:sp>
        <p:nvSpPr>
          <p:cNvPr id="7" name="CuadroTexto 6">
            <a:extLst>
              <a:ext uri="{FF2B5EF4-FFF2-40B4-BE49-F238E27FC236}">
                <a16:creationId xmlns:a16="http://schemas.microsoft.com/office/drawing/2014/main" id="{36E7BB84-A012-4F62-B0B7-7BC96AD332CB}"/>
              </a:ext>
            </a:extLst>
          </p:cNvPr>
          <p:cNvSpPr txBox="1"/>
          <p:nvPr/>
        </p:nvSpPr>
        <p:spPr>
          <a:xfrm>
            <a:off x="299189" y="1483435"/>
            <a:ext cx="5359606" cy="3231654"/>
          </a:xfrm>
          <a:prstGeom prst="rect">
            <a:avLst/>
          </a:prstGeom>
          <a:noFill/>
        </p:spPr>
        <p:txBody>
          <a:bodyPr wrap="square" rtlCol="0">
            <a:spAutoFit/>
          </a:bodyPr>
          <a:lstStyle/>
          <a:p>
            <a:r>
              <a:rPr lang="es-MX" sz="2400" i="1" dirty="0">
                <a:latin typeface="Agency FB" panose="020B0503020202020204" pitchFamily="34" charset="0"/>
              </a:rPr>
              <a:t>Controla la cantidad de ajuste que se realiza en los pesos de una red neuronal durante el entrenamiento. </a:t>
            </a:r>
          </a:p>
          <a:p>
            <a:r>
              <a:rPr lang="es-MX" sz="2800" b="1" i="1" dirty="0">
                <a:latin typeface="Agency FB" panose="020B0503020202020204" pitchFamily="34" charset="0"/>
              </a:rPr>
              <a:t>Una tasa de aprendizaje alta </a:t>
            </a:r>
            <a:r>
              <a:rPr lang="es-MX" sz="2000" b="1" i="1" dirty="0">
                <a:latin typeface="Agency FB" panose="020B0503020202020204" pitchFamily="34" charset="0"/>
              </a:rPr>
              <a:t>significa que los pesos se ajustarán más rápidamente aprende más rápido pero tendremos mayor imprecisión en el resultado.</a:t>
            </a:r>
          </a:p>
          <a:p>
            <a:r>
              <a:rPr lang="es-MX" sz="2800" b="1" i="1" dirty="0">
                <a:latin typeface="Agency FB" panose="020B0503020202020204" pitchFamily="34" charset="0"/>
              </a:rPr>
              <a:t>Mientras mas baja significa </a:t>
            </a:r>
            <a:r>
              <a:rPr lang="es-MX" sz="2000" b="1" i="1" dirty="0">
                <a:latin typeface="Agency FB" panose="020B0503020202020204" pitchFamily="34" charset="0"/>
              </a:rPr>
              <a:t>que los pesos se ajustarán más lentamente. tardará mucho y podría no finalizar nunca.</a:t>
            </a:r>
          </a:p>
          <a:p>
            <a:endParaRPr lang="es-CO" sz="2000" i="1" dirty="0">
              <a:latin typeface="Agency FB" panose="020B0503020202020204" pitchFamily="34" charset="0"/>
            </a:endParaRPr>
          </a:p>
        </p:txBody>
      </p:sp>
      <p:pic>
        <p:nvPicPr>
          <p:cNvPr id="10" name="Imagen 9">
            <a:extLst>
              <a:ext uri="{FF2B5EF4-FFF2-40B4-BE49-F238E27FC236}">
                <a16:creationId xmlns:a16="http://schemas.microsoft.com/office/drawing/2014/main" id="{4D40A288-2194-4F5E-93B5-37DEDC139386}"/>
              </a:ext>
            </a:extLst>
          </p:cNvPr>
          <p:cNvPicPr>
            <a:picLocks noChangeAspect="1"/>
          </p:cNvPicPr>
          <p:nvPr/>
        </p:nvPicPr>
        <p:blipFill>
          <a:blip r:embed="rId4"/>
          <a:stretch>
            <a:fillRect/>
          </a:stretch>
        </p:blipFill>
        <p:spPr>
          <a:xfrm>
            <a:off x="360862" y="3647744"/>
            <a:ext cx="4867779" cy="3349757"/>
          </a:xfrm>
          <a:prstGeom prst="rect">
            <a:avLst/>
          </a:prstGeom>
        </p:spPr>
      </p:pic>
      <p:sp>
        <p:nvSpPr>
          <p:cNvPr id="97" name="CuadroTexto 96">
            <a:extLst>
              <a:ext uri="{FF2B5EF4-FFF2-40B4-BE49-F238E27FC236}">
                <a16:creationId xmlns:a16="http://schemas.microsoft.com/office/drawing/2014/main" id="{0382F133-DC44-4831-91A6-5D86AF81A365}"/>
              </a:ext>
            </a:extLst>
          </p:cNvPr>
          <p:cNvSpPr txBox="1"/>
          <p:nvPr/>
        </p:nvSpPr>
        <p:spPr>
          <a:xfrm>
            <a:off x="7663735" y="123590"/>
            <a:ext cx="3378338" cy="861774"/>
          </a:xfrm>
          <a:prstGeom prst="rect">
            <a:avLst/>
          </a:prstGeom>
          <a:noFill/>
        </p:spPr>
        <p:txBody>
          <a:bodyPr wrap="square" rtlCol="0">
            <a:spAutoFit/>
          </a:bodyPr>
          <a:lstStyle/>
          <a:p>
            <a:r>
              <a:rPr lang="es-MX" sz="3200" b="1" i="1" dirty="0">
                <a:solidFill>
                  <a:schemeClr val="bg1"/>
                </a:solidFill>
                <a:latin typeface="Bahnschrift SemiBold SemiConden" panose="020B0502040204020203" pitchFamily="34" charset="0"/>
              </a:rPr>
              <a:t>Numero de Épocas </a:t>
            </a:r>
            <a:endParaRPr lang="es-CO" sz="3200" b="1" i="1" dirty="0">
              <a:solidFill>
                <a:schemeClr val="bg1"/>
              </a:solidFill>
              <a:latin typeface="Bahnschrift SemiBold SemiConden" panose="020B0502040204020203" pitchFamily="34" charset="0"/>
            </a:endParaRPr>
          </a:p>
          <a:p>
            <a:endParaRPr lang="es-CO" dirty="0"/>
          </a:p>
        </p:txBody>
      </p:sp>
      <p:sp>
        <p:nvSpPr>
          <p:cNvPr id="11" name="CuadroTexto 10">
            <a:extLst>
              <a:ext uri="{FF2B5EF4-FFF2-40B4-BE49-F238E27FC236}">
                <a16:creationId xmlns:a16="http://schemas.microsoft.com/office/drawing/2014/main" id="{95524ACE-405B-4822-BBA7-63EDD511F871}"/>
              </a:ext>
            </a:extLst>
          </p:cNvPr>
          <p:cNvSpPr txBox="1"/>
          <p:nvPr/>
        </p:nvSpPr>
        <p:spPr>
          <a:xfrm>
            <a:off x="6802581" y="759259"/>
            <a:ext cx="5389417" cy="2769989"/>
          </a:xfrm>
          <a:prstGeom prst="rect">
            <a:avLst/>
          </a:prstGeom>
          <a:noFill/>
        </p:spPr>
        <p:txBody>
          <a:bodyPr wrap="square" rtlCol="0">
            <a:spAutoFit/>
          </a:bodyPr>
          <a:lstStyle/>
          <a:p>
            <a:r>
              <a:rPr lang="es-MX" dirty="0">
                <a:solidFill>
                  <a:schemeClr val="bg1"/>
                </a:solidFill>
                <a:latin typeface="Agency FB" panose="020B0503020202020204" pitchFamily="34" charset="0"/>
              </a:rPr>
              <a:t>Se fijó un número inicial de épocas (iteraciones) en 1000. Las iteraciones o épocas representan el número de veces que el conjunto de datos se pasa través de la red neuronal durante el entrenamiento. </a:t>
            </a:r>
          </a:p>
          <a:p>
            <a:endParaRPr lang="es-MX" sz="2400" dirty="0">
              <a:solidFill>
                <a:schemeClr val="bg1"/>
              </a:solidFill>
              <a:latin typeface="Agency FB" panose="020B0503020202020204" pitchFamily="34" charset="0"/>
            </a:endParaRPr>
          </a:p>
          <a:p>
            <a:r>
              <a:rPr lang="es-MX" sz="2400" dirty="0">
                <a:solidFill>
                  <a:schemeClr val="bg1"/>
                </a:solidFill>
                <a:latin typeface="Agency FB" panose="020B0503020202020204" pitchFamily="34" charset="0"/>
              </a:rPr>
              <a:t>“Encontrar el equilibrio adecuado es esencial para garantizar que el modelo no solo memorice los datos de entrenamiento, sino que también sea capaz de hacer predicciones precisas en datos no vistos.”</a:t>
            </a:r>
            <a:endParaRPr lang="es-CO" sz="2400" dirty="0">
              <a:solidFill>
                <a:schemeClr val="bg1"/>
              </a:solidFill>
              <a:latin typeface="Agency FB" panose="020B0503020202020204" pitchFamily="34" charset="0"/>
            </a:endParaRPr>
          </a:p>
        </p:txBody>
      </p:sp>
      <p:pic>
        <p:nvPicPr>
          <p:cNvPr id="7170" name="Picture 2" descr="Redes neuronales">
            <a:extLst>
              <a:ext uri="{FF2B5EF4-FFF2-40B4-BE49-F238E27FC236}">
                <a16:creationId xmlns:a16="http://schemas.microsoft.com/office/drawing/2014/main" id="{80436052-E1FB-4B02-97E2-533C370F5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1907" y="3725589"/>
            <a:ext cx="5394830" cy="263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966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25000">
              <a:schemeClr val="accent1">
                <a:lumMod val="60000"/>
                <a:lumOff val="40000"/>
              </a:schemeClr>
            </a:gs>
            <a:gs pos="53000">
              <a:schemeClr val="accent1">
                <a:lumMod val="60000"/>
                <a:lumOff val="40000"/>
              </a:schemeClr>
            </a:gs>
            <a:gs pos="98000">
              <a:schemeClr val="accent1">
                <a:lumMod val="40000"/>
                <a:lumOff val="60000"/>
              </a:schemeClr>
            </a:gs>
          </a:gsLst>
          <a:lin ang="5400000" scaled="1"/>
        </a:gradFill>
        <a:effectLst/>
      </p:bgPr>
    </p:bg>
    <p:spTree>
      <p:nvGrpSpPr>
        <p:cNvPr id="1" name=""/>
        <p:cNvGrpSpPr/>
        <p:nvPr/>
      </p:nvGrpSpPr>
      <p:grpSpPr>
        <a:xfrm>
          <a:off x="0" y="0"/>
          <a:ext cx="0" cy="0"/>
          <a:chOff x="0" y="0"/>
          <a:chExt cx="0" cy="0"/>
        </a:xfrm>
      </p:grpSpPr>
      <p:sp>
        <p:nvSpPr>
          <p:cNvPr id="6" name="Forma libre: forma 5">
            <a:extLst>
              <a:ext uri="{FF2B5EF4-FFF2-40B4-BE49-F238E27FC236}">
                <a16:creationId xmlns:a16="http://schemas.microsoft.com/office/drawing/2014/main" id="{3F784340-57A1-4356-9F44-EE62CDD788C1}"/>
              </a:ext>
            </a:extLst>
          </p:cNvPr>
          <p:cNvSpPr/>
          <p:nvPr/>
        </p:nvSpPr>
        <p:spPr>
          <a:xfrm flipH="1">
            <a:off x="0" y="0"/>
            <a:ext cx="5486400" cy="6858000"/>
          </a:xfrm>
          <a:custGeom>
            <a:avLst/>
            <a:gdLst>
              <a:gd name="connsiteX0" fmla="*/ 1801801 w 6831279"/>
              <a:gd name="connsiteY0" fmla="*/ 0 h 6857999"/>
              <a:gd name="connsiteX1" fmla="*/ 6831279 w 6831279"/>
              <a:gd name="connsiteY1" fmla="*/ 0 h 6857999"/>
              <a:gd name="connsiteX2" fmla="*/ 6831279 w 6831279"/>
              <a:gd name="connsiteY2" fmla="*/ 6857999 h 6857999"/>
              <a:gd name="connsiteX3" fmla="*/ 1643922 w 6831279"/>
              <a:gd name="connsiteY3" fmla="*/ 6857999 h 6857999"/>
              <a:gd name="connsiteX4" fmla="*/ 1614934 w 6831279"/>
              <a:gd name="connsiteY4" fmla="*/ 6834989 h 6857999"/>
              <a:gd name="connsiteX5" fmla="*/ 0 w 6831279"/>
              <a:gd name="connsiteY5" fmla="*/ 3491366 h 6857999"/>
              <a:gd name="connsiteX6" fmla="*/ 1793789 w 6831279"/>
              <a:gd name="connsiteY6" fmla="*/ 577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1279" h="6857999">
                <a:moveTo>
                  <a:pt x="1801801" y="0"/>
                </a:moveTo>
                <a:lnTo>
                  <a:pt x="6831279" y="0"/>
                </a:lnTo>
                <a:lnTo>
                  <a:pt x="6831279" y="6857999"/>
                </a:lnTo>
                <a:lnTo>
                  <a:pt x="1643922" y="6857999"/>
                </a:lnTo>
                <a:lnTo>
                  <a:pt x="1614934" y="6834989"/>
                </a:lnTo>
                <a:cubicBezTo>
                  <a:pt x="622846" y="6008689"/>
                  <a:pt x="0" y="4816683"/>
                  <a:pt x="0" y="3491366"/>
                </a:cubicBezTo>
                <a:cubicBezTo>
                  <a:pt x="0" y="2088090"/>
                  <a:pt x="698277" y="834268"/>
                  <a:pt x="1793789" y="5770"/>
                </a:cubicBezTo>
                <a:close/>
              </a:path>
            </a:pathLst>
          </a:custGeom>
          <a:blipFill dpi="0" rotWithShape="0">
            <a:blip r:embed="rId2"/>
            <a:srcRect/>
            <a:stretch>
              <a:fillRect/>
            </a:stretch>
          </a:blipFill>
          <a:ln>
            <a:noFill/>
          </a:ln>
          <a:effectLst>
            <a:outerShdw blurRad="1270000" dist="50800" dir="5400000" algn="ctr" rotWithShape="0">
              <a:srgbClr val="000000">
                <a:alpha val="0"/>
              </a:srgbClr>
            </a:outerShdw>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Arco 6">
            <a:extLst>
              <a:ext uri="{FF2B5EF4-FFF2-40B4-BE49-F238E27FC236}">
                <a16:creationId xmlns:a16="http://schemas.microsoft.com/office/drawing/2014/main" id="{16345D04-FBAC-466A-ACA6-4309710F3149}"/>
              </a:ext>
            </a:extLst>
          </p:cNvPr>
          <p:cNvSpPr/>
          <p:nvPr/>
        </p:nvSpPr>
        <p:spPr>
          <a:xfrm flipH="1">
            <a:off x="-7083139" y="-2384569"/>
            <a:ext cx="12773891" cy="11700163"/>
          </a:xfrm>
          <a:prstGeom prst="arc">
            <a:avLst>
              <a:gd name="adj1" fmla="val 8782392"/>
              <a:gd name="adj2" fmla="val 128645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dirty="0"/>
          </a:p>
        </p:txBody>
      </p:sp>
      <p:sp>
        <p:nvSpPr>
          <p:cNvPr id="8" name="Arco 7">
            <a:extLst>
              <a:ext uri="{FF2B5EF4-FFF2-40B4-BE49-F238E27FC236}">
                <a16:creationId xmlns:a16="http://schemas.microsoft.com/office/drawing/2014/main" id="{A810122D-0053-4880-A025-195F7776F290}"/>
              </a:ext>
            </a:extLst>
          </p:cNvPr>
          <p:cNvSpPr/>
          <p:nvPr/>
        </p:nvSpPr>
        <p:spPr>
          <a:xfrm flipH="1">
            <a:off x="-6792194" y="-2384569"/>
            <a:ext cx="12773891" cy="11700163"/>
          </a:xfrm>
          <a:prstGeom prst="arc">
            <a:avLst>
              <a:gd name="adj1" fmla="val 8782392"/>
              <a:gd name="adj2" fmla="val 128649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dirty="0"/>
          </a:p>
        </p:txBody>
      </p:sp>
      <p:sp>
        <p:nvSpPr>
          <p:cNvPr id="9" name="Elipse 8">
            <a:extLst>
              <a:ext uri="{FF2B5EF4-FFF2-40B4-BE49-F238E27FC236}">
                <a16:creationId xmlns:a16="http://schemas.microsoft.com/office/drawing/2014/main" id="{E3AC2CDD-C49D-4CAC-9097-BA85E9F105DA}"/>
              </a:ext>
            </a:extLst>
          </p:cNvPr>
          <p:cNvSpPr/>
          <p:nvPr/>
        </p:nvSpPr>
        <p:spPr>
          <a:xfrm flipH="1">
            <a:off x="4793676" y="4589317"/>
            <a:ext cx="1149926" cy="1302326"/>
          </a:xfrm>
          <a:prstGeom prst="ellipse">
            <a:avLst/>
          </a:prstGeom>
          <a:gradFill>
            <a:gsLst>
              <a:gs pos="0">
                <a:schemeClr val="accent1">
                  <a:lumMod val="50000"/>
                </a:schemeClr>
              </a:gs>
              <a:gs pos="25000">
                <a:schemeClr val="accent1">
                  <a:lumMod val="75000"/>
                </a:schemeClr>
              </a:gs>
              <a:gs pos="53000">
                <a:schemeClr val="accent1">
                  <a:lumMod val="75000"/>
                </a:schemeClr>
              </a:gs>
              <a:gs pos="98000">
                <a:schemeClr val="accent1">
                  <a:lumMod val="60000"/>
                  <a:lumOff val="40000"/>
                </a:schemeClr>
              </a:gs>
            </a:gsLst>
            <a:lin ang="5400000" scaled="1"/>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dirty="0"/>
          </a:p>
        </p:txBody>
      </p:sp>
      <p:sp>
        <p:nvSpPr>
          <p:cNvPr id="10" name="Elipse 9">
            <a:extLst>
              <a:ext uri="{FF2B5EF4-FFF2-40B4-BE49-F238E27FC236}">
                <a16:creationId xmlns:a16="http://schemas.microsoft.com/office/drawing/2014/main" id="{ECE45D90-D2FB-4B23-B833-5EFC819CB12F}"/>
              </a:ext>
            </a:extLst>
          </p:cNvPr>
          <p:cNvSpPr/>
          <p:nvPr/>
        </p:nvSpPr>
        <p:spPr>
          <a:xfrm flipH="1">
            <a:off x="4132115" y="5060372"/>
            <a:ext cx="1685062" cy="1752599"/>
          </a:xfrm>
          <a:prstGeom prst="ellipse">
            <a:avLst/>
          </a:prstGeom>
          <a:gradFill>
            <a:gsLst>
              <a:gs pos="0">
                <a:schemeClr val="accent1">
                  <a:lumMod val="50000"/>
                </a:schemeClr>
              </a:gs>
              <a:gs pos="25000">
                <a:schemeClr val="accent1">
                  <a:lumMod val="75000"/>
                </a:schemeClr>
              </a:gs>
              <a:gs pos="53000">
                <a:schemeClr val="accent1">
                  <a:lumMod val="75000"/>
                </a:schemeClr>
              </a:gs>
              <a:gs pos="98000">
                <a:schemeClr val="accent1">
                  <a:lumMod val="60000"/>
                  <a:lumOff val="40000"/>
                </a:schemeClr>
              </a:gs>
            </a:gsLst>
            <a:lin ang="5400000" scaled="1"/>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dirty="0"/>
          </a:p>
        </p:txBody>
      </p:sp>
      <p:sp>
        <p:nvSpPr>
          <p:cNvPr id="11" name="Forma libre: forma 10">
            <a:extLst>
              <a:ext uri="{FF2B5EF4-FFF2-40B4-BE49-F238E27FC236}">
                <a16:creationId xmlns:a16="http://schemas.microsoft.com/office/drawing/2014/main" id="{12F9C696-D68E-4744-8776-3B0F15AE8295}"/>
              </a:ext>
            </a:extLst>
          </p:cNvPr>
          <p:cNvSpPr/>
          <p:nvPr/>
        </p:nvSpPr>
        <p:spPr>
          <a:xfrm>
            <a:off x="4005690" y="5936672"/>
            <a:ext cx="1440874" cy="942109"/>
          </a:xfrm>
          <a:custGeom>
            <a:avLst/>
            <a:gdLst>
              <a:gd name="connsiteX0" fmla="*/ 720437 w 1440874"/>
              <a:gd name="connsiteY0" fmla="*/ 0 h 942108"/>
              <a:gd name="connsiteX1" fmla="*/ 1440874 w 1440874"/>
              <a:gd name="connsiteY1" fmla="*/ 734291 h 942108"/>
              <a:gd name="connsiteX2" fmla="*/ 1426237 w 1440874"/>
              <a:gd name="connsiteY2" fmla="*/ 882277 h 942108"/>
              <a:gd name="connsiteX3" fmla="*/ 1408015 w 1440874"/>
              <a:gd name="connsiteY3" fmla="*/ 942108 h 942108"/>
              <a:gd name="connsiteX4" fmla="*/ 32860 w 1440874"/>
              <a:gd name="connsiteY4" fmla="*/ 942108 h 942108"/>
              <a:gd name="connsiteX5" fmla="*/ 14637 w 1440874"/>
              <a:gd name="connsiteY5" fmla="*/ 882277 h 942108"/>
              <a:gd name="connsiteX6" fmla="*/ 0 w 1440874"/>
              <a:gd name="connsiteY6" fmla="*/ 734291 h 942108"/>
              <a:gd name="connsiteX7" fmla="*/ 720437 w 1440874"/>
              <a:gd name="connsiteY7" fmla="*/ 0 h 9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874" h="942108">
                <a:moveTo>
                  <a:pt x="720437" y="0"/>
                </a:moveTo>
                <a:cubicBezTo>
                  <a:pt x="1118323" y="0"/>
                  <a:pt x="1440874" y="328753"/>
                  <a:pt x="1440874" y="734291"/>
                </a:cubicBezTo>
                <a:cubicBezTo>
                  <a:pt x="1440874" y="784984"/>
                  <a:pt x="1435834" y="834476"/>
                  <a:pt x="1426237" y="882277"/>
                </a:cubicBezTo>
                <a:lnTo>
                  <a:pt x="1408015" y="942108"/>
                </a:lnTo>
                <a:lnTo>
                  <a:pt x="32860" y="942108"/>
                </a:lnTo>
                <a:lnTo>
                  <a:pt x="14637" y="882277"/>
                </a:lnTo>
                <a:cubicBezTo>
                  <a:pt x="5040" y="834476"/>
                  <a:pt x="0" y="784984"/>
                  <a:pt x="0" y="734291"/>
                </a:cubicBezTo>
                <a:cubicBezTo>
                  <a:pt x="0" y="328753"/>
                  <a:pt x="322551" y="0"/>
                  <a:pt x="720437" y="0"/>
                </a:cubicBezTo>
                <a:close/>
              </a:path>
            </a:pathLst>
          </a:custGeom>
          <a:gradFill>
            <a:gsLst>
              <a:gs pos="0">
                <a:schemeClr val="accent1">
                  <a:lumMod val="50000"/>
                </a:schemeClr>
              </a:gs>
              <a:gs pos="25000">
                <a:schemeClr val="accent1">
                  <a:lumMod val="75000"/>
                </a:schemeClr>
              </a:gs>
              <a:gs pos="53000">
                <a:schemeClr val="accent1">
                  <a:lumMod val="75000"/>
                </a:schemeClr>
              </a:gs>
              <a:gs pos="98000">
                <a:schemeClr val="accent1">
                  <a:lumMod val="60000"/>
                  <a:lumOff val="40000"/>
                </a:schemeClr>
              </a:gs>
            </a:gsLst>
            <a:lin ang="5400000" scaled="1"/>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dirty="0"/>
          </a:p>
        </p:txBody>
      </p:sp>
      <p:sp>
        <p:nvSpPr>
          <p:cNvPr id="12" name="Elipse 11">
            <a:extLst>
              <a:ext uri="{FF2B5EF4-FFF2-40B4-BE49-F238E27FC236}">
                <a16:creationId xmlns:a16="http://schemas.microsoft.com/office/drawing/2014/main" id="{9C0987B7-692C-42B8-A9BE-9A1EE3A0D8CB}"/>
              </a:ext>
            </a:extLst>
          </p:cNvPr>
          <p:cNvSpPr/>
          <p:nvPr/>
        </p:nvSpPr>
        <p:spPr>
          <a:xfrm flipH="1">
            <a:off x="4537360" y="10210"/>
            <a:ext cx="471055" cy="471055"/>
          </a:xfrm>
          <a:prstGeom prst="ellipse">
            <a:avLst/>
          </a:prstGeom>
          <a:gradFill>
            <a:gsLst>
              <a:gs pos="0">
                <a:schemeClr val="accent1">
                  <a:lumMod val="50000"/>
                </a:schemeClr>
              </a:gs>
              <a:gs pos="25000">
                <a:schemeClr val="accent1">
                  <a:lumMod val="75000"/>
                </a:schemeClr>
              </a:gs>
              <a:gs pos="53000">
                <a:schemeClr val="accent1">
                  <a:lumMod val="75000"/>
                </a:schemeClr>
              </a:gs>
              <a:gs pos="98000">
                <a:schemeClr val="accent1">
                  <a:lumMod val="60000"/>
                  <a:lumOff val="40000"/>
                </a:schemeClr>
              </a:gs>
            </a:gsLst>
            <a:lin ang="5400000" scaled="1"/>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dirty="0"/>
          </a:p>
        </p:txBody>
      </p:sp>
      <p:sp>
        <p:nvSpPr>
          <p:cNvPr id="19" name="CuadroTexto 18">
            <a:extLst>
              <a:ext uri="{FF2B5EF4-FFF2-40B4-BE49-F238E27FC236}">
                <a16:creationId xmlns:a16="http://schemas.microsoft.com/office/drawing/2014/main" id="{B4DFEAA1-A563-46A5-8D4C-D1CD3F305DD2}"/>
              </a:ext>
            </a:extLst>
          </p:cNvPr>
          <p:cNvSpPr txBox="1"/>
          <p:nvPr/>
        </p:nvSpPr>
        <p:spPr>
          <a:xfrm>
            <a:off x="5560859" y="85472"/>
            <a:ext cx="6501249" cy="1938992"/>
          </a:xfrm>
          <a:prstGeom prst="rect">
            <a:avLst/>
          </a:prstGeom>
          <a:noFill/>
        </p:spPr>
        <p:txBody>
          <a:bodyPr wrap="square" rtlCol="0">
            <a:spAutoFit/>
          </a:bodyPr>
          <a:lstStyle/>
          <a:p>
            <a:pPr algn="ctr"/>
            <a:r>
              <a:rPr lang="es-MX" sz="4000" b="1" i="1" dirty="0">
                <a:latin typeface="Bahnschrift SemiBold SemiConden" panose="020B0502040204020203" pitchFamily="34" charset="0"/>
              </a:rPr>
              <a:t> ¿Puede la Inteligencia Artificial ayudar a la Optimización del Transporte Público?</a:t>
            </a:r>
            <a:endParaRPr lang="es-CO" sz="4000" b="1" i="1" dirty="0">
              <a:latin typeface="Bahnschrift SemiBold SemiConden" panose="020B0502040204020203" pitchFamily="34" charset="0"/>
            </a:endParaRPr>
          </a:p>
        </p:txBody>
      </p:sp>
      <p:sp>
        <p:nvSpPr>
          <p:cNvPr id="20" name="Triángulo isósceles 19">
            <a:extLst>
              <a:ext uri="{FF2B5EF4-FFF2-40B4-BE49-F238E27FC236}">
                <a16:creationId xmlns:a16="http://schemas.microsoft.com/office/drawing/2014/main" id="{89B685F5-E512-486B-9D0D-A285DCC261A7}"/>
              </a:ext>
            </a:extLst>
          </p:cNvPr>
          <p:cNvSpPr/>
          <p:nvPr/>
        </p:nvSpPr>
        <p:spPr>
          <a:xfrm rot="5400000">
            <a:off x="6290405" y="2534479"/>
            <a:ext cx="142001" cy="123824"/>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4ECE3DBF-91EF-4B28-B78F-8F4BEADF5477}"/>
              </a:ext>
            </a:extLst>
          </p:cNvPr>
          <p:cNvSpPr txBox="1"/>
          <p:nvPr/>
        </p:nvSpPr>
        <p:spPr>
          <a:xfrm>
            <a:off x="6482199" y="2340724"/>
            <a:ext cx="5796395" cy="1384995"/>
          </a:xfrm>
          <a:prstGeom prst="rect">
            <a:avLst/>
          </a:prstGeom>
          <a:noFill/>
        </p:spPr>
        <p:txBody>
          <a:bodyPr wrap="square" rtlCol="0">
            <a:spAutoFit/>
          </a:bodyPr>
          <a:lstStyle/>
          <a:p>
            <a:r>
              <a:rPr lang="es-MX" sz="2800" i="1" dirty="0">
                <a:solidFill>
                  <a:schemeClr val="tx1">
                    <a:lumMod val="95000"/>
                    <a:lumOff val="5000"/>
                  </a:schemeClr>
                </a:solidFill>
                <a:latin typeface="Agency FB" panose="020B0503020202020204" pitchFamily="34" charset="0"/>
              </a:rPr>
              <a:t>Cantidad de información  que se genera diariamente en la industria del transporte  público</a:t>
            </a:r>
            <a:endParaRPr lang="es-CO" sz="2800" i="1" dirty="0">
              <a:solidFill>
                <a:schemeClr val="tx1">
                  <a:lumMod val="95000"/>
                  <a:lumOff val="5000"/>
                </a:schemeClr>
              </a:solidFill>
              <a:latin typeface="Agency FB" panose="020B0503020202020204" pitchFamily="34" charset="0"/>
            </a:endParaRPr>
          </a:p>
        </p:txBody>
      </p:sp>
      <p:sp>
        <p:nvSpPr>
          <p:cNvPr id="22" name="Rectángulo: esquinas superiores redondeadas 21">
            <a:extLst>
              <a:ext uri="{FF2B5EF4-FFF2-40B4-BE49-F238E27FC236}">
                <a16:creationId xmlns:a16="http://schemas.microsoft.com/office/drawing/2014/main" id="{DE27831A-8E6B-4294-9A2C-BED887A22C74}"/>
              </a:ext>
            </a:extLst>
          </p:cNvPr>
          <p:cNvSpPr/>
          <p:nvPr/>
        </p:nvSpPr>
        <p:spPr>
          <a:xfrm rot="16200000">
            <a:off x="11863814" y="3403600"/>
            <a:ext cx="520413" cy="123824"/>
          </a:xfrm>
          <a:prstGeom prst="round2SameRect">
            <a:avLst>
              <a:gd name="adj1" fmla="val 50000"/>
              <a:gd name="adj2" fmla="val 0"/>
            </a:avLst>
          </a:prstGeom>
          <a:gradFill>
            <a:gsLst>
              <a:gs pos="0">
                <a:schemeClr val="accent1">
                  <a:lumMod val="75000"/>
                </a:schemeClr>
              </a:gs>
              <a:gs pos="25000">
                <a:schemeClr val="accent1">
                  <a:lumMod val="60000"/>
                  <a:lumOff val="40000"/>
                </a:schemeClr>
              </a:gs>
              <a:gs pos="53000">
                <a:schemeClr val="accent1">
                  <a:lumMod val="60000"/>
                  <a:lumOff val="40000"/>
                </a:schemeClr>
              </a:gs>
              <a:gs pos="98000">
                <a:schemeClr val="accent1">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3" name="Triángulo isósceles 22">
            <a:extLst>
              <a:ext uri="{FF2B5EF4-FFF2-40B4-BE49-F238E27FC236}">
                <a16:creationId xmlns:a16="http://schemas.microsoft.com/office/drawing/2014/main" id="{6DB7B789-F31B-4383-BF6A-9B22C3287327}"/>
              </a:ext>
            </a:extLst>
          </p:cNvPr>
          <p:cNvSpPr/>
          <p:nvPr/>
        </p:nvSpPr>
        <p:spPr>
          <a:xfrm rot="5400000">
            <a:off x="6290404" y="5605328"/>
            <a:ext cx="142001" cy="123824"/>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32D3BC99-6603-4CA1-95A8-E7C24339C7DF}"/>
              </a:ext>
            </a:extLst>
          </p:cNvPr>
          <p:cNvSpPr txBox="1"/>
          <p:nvPr/>
        </p:nvSpPr>
        <p:spPr>
          <a:xfrm>
            <a:off x="6482198" y="5411573"/>
            <a:ext cx="5796395" cy="954107"/>
          </a:xfrm>
          <a:prstGeom prst="rect">
            <a:avLst/>
          </a:prstGeom>
          <a:noFill/>
        </p:spPr>
        <p:txBody>
          <a:bodyPr wrap="square" rtlCol="0">
            <a:spAutoFit/>
          </a:bodyPr>
          <a:lstStyle/>
          <a:p>
            <a:r>
              <a:rPr lang="es-MX" sz="2800" i="1" dirty="0">
                <a:solidFill>
                  <a:schemeClr val="tx1">
                    <a:lumMod val="95000"/>
                    <a:lumOff val="5000"/>
                  </a:schemeClr>
                </a:solidFill>
                <a:latin typeface="Agency FB" panose="020B0503020202020204" pitchFamily="34" charset="0"/>
              </a:rPr>
              <a:t>Gestión ineficiente de diversas variables operativas</a:t>
            </a:r>
            <a:endParaRPr lang="es-CO" sz="2800" i="1" dirty="0">
              <a:solidFill>
                <a:schemeClr val="tx1">
                  <a:lumMod val="95000"/>
                  <a:lumOff val="5000"/>
                </a:schemeClr>
              </a:solidFill>
              <a:latin typeface="Agency FB" panose="020B0503020202020204" pitchFamily="34" charset="0"/>
            </a:endParaRPr>
          </a:p>
        </p:txBody>
      </p:sp>
      <p:sp>
        <p:nvSpPr>
          <p:cNvPr id="25" name="Triángulo isósceles 24">
            <a:extLst>
              <a:ext uri="{FF2B5EF4-FFF2-40B4-BE49-F238E27FC236}">
                <a16:creationId xmlns:a16="http://schemas.microsoft.com/office/drawing/2014/main" id="{20337E46-3465-4734-9E64-6C5FEA536029}"/>
              </a:ext>
            </a:extLst>
          </p:cNvPr>
          <p:cNvSpPr/>
          <p:nvPr/>
        </p:nvSpPr>
        <p:spPr>
          <a:xfrm rot="5400000">
            <a:off x="6290404" y="3904073"/>
            <a:ext cx="142001" cy="123824"/>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95ACD9BF-9ABF-448A-BEA4-9C07D6722985}"/>
              </a:ext>
            </a:extLst>
          </p:cNvPr>
          <p:cNvSpPr txBox="1"/>
          <p:nvPr/>
        </p:nvSpPr>
        <p:spPr>
          <a:xfrm>
            <a:off x="6482198" y="3710318"/>
            <a:ext cx="5796395" cy="523220"/>
          </a:xfrm>
          <a:prstGeom prst="rect">
            <a:avLst/>
          </a:prstGeom>
          <a:noFill/>
        </p:spPr>
        <p:txBody>
          <a:bodyPr wrap="square" rtlCol="0">
            <a:spAutoFit/>
          </a:bodyPr>
          <a:lstStyle/>
          <a:p>
            <a:r>
              <a:rPr lang="es-MX" sz="2800" i="1" dirty="0">
                <a:solidFill>
                  <a:schemeClr val="tx1">
                    <a:lumMod val="95000"/>
                    <a:lumOff val="5000"/>
                  </a:schemeClr>
                </a:solidFill>
                <a:latin typeface="Agency FB" panose="020B0503020202020204" pitchFamily="34" charset="0"/>
              </a:rPr>
              <a:t>Datos históricos y variables relevantes</a:t>
            </a:r>
            <a:endParaRPr lang="es-CO" sz="2800" i="1" dirty="0">
              <a:solidFill>
                <a:schemeClr val="tx1">
                  <a:lumMod val="95000"/>
                  <a:lumOff val="5000"/>
                </a:schemeClr>
              </a:solidFill>
              <a:latin typeface="Agency FB" panose="020B0503020202020204" pitchFamily="34" charset="0"/>
            </a:endParaRPr>
          </a:p>
        </p:txBody>
      </p:sp>
      <p:sp>
        <p:nvSpPr>
          <p:cNvPr id="29" name="Triángulo isósceles 28">
            <a:extLst>
              <a:ext uri="{FF2B5EF4-FFF2-40B4-BE49-F238E27FC236}">
                <a16:creationId xmlns:a16="http://schemas.microsoft.com/office/drawing/2014/main" id="{E658F9CD-273B-4BB7-9BAB-E627165F2C55}"/>
              </a:ext>
            </a:extLst>
          </p:cNvPr>
          <p:cNvSpPr/>
          <p:nvPr/>
        </p:nvSpPr>
        <p:spPr>
          <a:xfrm rot="5400000">
            <a:off x="6290404" y="4605066"/>
            <a:ext cx="142001" cy="123824"/>
          </a:xfrm>
          <a:prstGeom prst="triangl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30" name="CuadroTexto 29">
            <a:extLst>
              <a:ext uri="{FF2B5EF4-FFF2-40B4-BE49-F238E27FC236}">
                <a16:creationId xmlns:a16="http://schemas.microsoft.com/office/drawing/2014/main" id="{47464710-B971-46F5-9EE7-2A19F112567E}"/>
              </a:ext>
            </a:extLst>
          </p:cNvPr>
          <p:cNvSpPr txBox="1"/>
          <p:nvPr/>
        </p:nvSpPr>
        <p:spPr>
          <a:xfrm>
            <a:off x="6482198" y="4411311"/>
            <a:ext cx="5796395" cy="954107"/>
          </a:xfrm>
          <a:prstGeom prst="rect">
            <a:avLst/>
          </a:prstGeom>
          <a:noFill/>
        </p:spPr>
        <p:txBody>
          <a:bodyPr wrap="square" rtlCol="0">
            <a:spAutoFit/>
          </a:bodyPr>
          <a:lstStyle/>
          <a:p>
            <a:r>
              <a:rPr lang="es-MX" sz="2800" i="1" dirty="0">
                <a:solidFill>
                  <a:schemeClr val="tx1">
                    <a:lumMod val="95000"/>
                    <a:lumOff val="5000"/>
                  </a:schemeClr>
                </a:solidFill>
                <a:latin typeface="Agency FB" panose="020B0503020202020204" pitchFamily="34" charset="0"/>
              </a:rPr>
              <a:t>Podría utilizarse para realizar predicciones de patrones y optimizaciones</a:t>
            </a:r>
            <a:endParaRPr lang="es-CO" sz="2800" i="1" dirty="0">
              <a:solidFill>
                <a:schemeClr val="tx1">
                  <a:lumMod val="95000"/>
                  <a:lumOff val="5000"/>
                </a:schemeClr>
              </a:solidFill>
              <a:latin typeface="Agency FB" panose="020B0503020202020204" pitchFamily="34" charset="0"/>
            </a:endParaRPr>
          </a:p>
        </p:txBody>
      </p:sp>
      <p:pic>
        <p:nvPicPr>
          <p:cNvPr id="31"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F64873E7-6D57-4027-9C94-1CF578B2C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3812" y="5764910"/>
            <a:ext cx="2078187" cy="109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449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E6F011E-ACD1-45AB-AD7F-BE7121E50C21}"/>
              </a:ext>
            </a:extLst>
          </p:cNvPr>
          <p:cNvSpPr>
            <a:spLocks noGrp="1"/>
          </p:cNvSpPr>
          <p:nvPr>
            <p:ph type="title"/>
          </p:nvPr>
        </p:nvSpPr>
        <p:spPr/>
        <p:txBody>
          <a:bodyPr/>
          <a:lstStyle/>
          <a:p>
            <a:endParaRPr lang="es-CO" dirty="0"/>
          </a:p>
        </p:txBody>
      </p:sp>
      <p:pic>
        <p:nvPicPr>
          <p:cNvPr id="9" name="Imagen 8">
            <a:extLst>
              <a:ext uri="{FF2B5EF4-FFF2-40B4-BE49-F238E27FC236}">
                <a16:creationId xmlns:a16="http://schemas.microsoft.com/office/drawing/2014/main" id="{126F7358-3BCE-4B1A-A0A3-658423DB7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26"/>
            <a:ext cx="12191999" cy="6830150"/>
          </a:xfrm>
          <a:prstGeom prst="rect">
            <a:avLst/>
          </a:prstGeom>
          <a:effectLst>
            <a:glow>
              <a:schemeClr val="accent1">
                <a:alpha val="40000"/>
              </a:schemeClr>
            </a:glow>
          </a:effectLst>
        </p:spPr>
      </p:pic>
      <p:grpSp>
        <p:nvGrpSpPr>
          <p:cNvPr id="13" name="Grupo 12">
            <a:extLst>
              <a:ext uri="{FF2B5EF4-FFF2-40B4-BE49-F238E27FC236}">
                <a16:creationId xmlns:a16="http://schemas.microsoft.com/office/drawing/2014/main" id="{354E6776-6B4B-4396-9A6E-73811FD80D80}"/>
              </a:ext>
            </a:extLst>
          </p:cNvPr>
          <p:cNvGrpSpPr/>
          <p:nvPr/>
        </p:nvGrpSpPr>
        <p:grpSpPr>
          <a:xfrm>
            <a:off x="1938146" y="-60985"/>
            <a:ext cx="9000000" cy="6918984"/>
            <a:chOff x="3109544" y="-54003"/>
            <a:chExt cx="9000000" cy="6918984"/>
          </a:xfrm>
          <a:solidFill>
            <a:schemeClr val="tx1">
              <a:lumMod val="95000"/>
              <a:lumOff val="5000"/>
              <a:alpha val="20000"/>
            </a:schemeClr>
          </a:solidFill>
        </p:grpSpPr>
        <p:sp>
          <p:nvSpPr>
            <p:cNvPr id="14" name="Rectángulo 13">
              <a:extLst>
                <a:ext uri="{FF2B5EF4-FFF2-40B4-BE49-F238E27FC236}">
                  <a16:creationId xmlns:a16="http://schemas.microsoft.com/office/drawing/2014/main" id="{6EB3739B-95A4-4CBD-9AC4-C91EBB766664}"/>
                </a:ext>
              </a:extLst>
            </p:cNvPr>
            <p:cNvSpPr/>
            <p:nvPr/>
          </p:nvSpPr>
          <p:spPr>
            <a:xfrm>
              <a:off x="5269544" y="-47019"/>
              <a:ext cx="6840000" cy="6912000"/>
            </a:xfrm>
            <a:prstGeom prst="rect">
              <a:avLst/>
            </a:prstGeom>
            <a:grp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5" name="Triángulo isósceles 14">
              <a:extLst>
                <a:ext uri="{FF2B5EF4-FFF2-40B4-BE49-F238E27FC236}">
                  <a16:creationId xmlns:a16="http://schemas.microsoft.com/office/drawing/2014/main" id="{83C61951-E3EC-4B66-8A99-5076929F592F}"/>
                </a:ext>
              </a:extLst>
            </p:cNvPr>
            <p:cNvSpPr/>
            <p:nvPr/>
          </p:nvSpPr>
          <p:spPr>
            <a:xfrm rot="16200000">
              <a:off x="733543" y="2321998"/>
              <a:ext cx="6912001" cy="2160000"/>
            </a:xfrm>
            <a:prstGeom prst="triangle">
              <a:avLst/>
            </a:prstGeom>
            <a:solidFill>
              <a:schemeClr val="accent1">
                <a:lumMod val="50000"/>
                <a:alpha val="2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grpSp>
        <p:nvGrpSpPr>
          <p:cNvPr id="16" name="Grupo 15">
            <a:extLst>
              <a:ext uri="{FF2B5EF4-FFF2-40B4-BE49-F238E27FC236}">
                <a16:creationId xmlns:a16="http://schemas.microsoft.com/office/drawing/2014/main" id="{92E3F3CC-C93C-4DD4-964D-D29B4858024E}"/>
              </a:ext>
            </a:extLst>
          </p:cNvPr>
          <p:cNvGrpSpPr/>
          <p:nvPr/>
        </p:nvGrpSpPr>
        <p:grpSpPr>
          <a:xfrm>
            <a:off x="2367722" y="-35230"/>
            <a:ext cx="9000000" cy="6900212"/>
            <a:chOff x="3109544" y="-54003"/>
            <a:chExt cx="9000000" cy="6918984"/>
          </a:xfrm>
          <a:solidFill>
            <a:schemeClr val="accent1">
              <a:lumMod val="75000"/>
              <a:alpha val="40000"/>
            </a:schemeClr>
          </a:solidFill>
          <a:effectLst>
            <a:glow rad="127000">
              <a:schemeClr val="accent1">
                <a:alpha val="0"/>
              </a:schemeClr>
            </a:glow>
          </a:effectLst>
        </p:grpSpPr>
        <p:sp>
          <p:nvSpPr>
            <p:cNvPr id="17" name="Rectángulo 16">
              <a:extLst>
                <a:ext uri="{FF2B5EF4-FFF2-40B4-BE49-F238E27FC236}">
                  <a16:creationId xmlns:a16="http://schemas.microsoft.com/office/drawing/2014/main" id="{EEC8B9C3-CC37-4E86-9EF7-1263D4FBA879}"/>
                </a:ext>
              </a:extLst>
            </p:cNvPr>
            <p:cNvSpPr/>
            <p:nvPr/>
          </p:nvSpPr>
          <p:spPr>
            <a:xfrm>
              <a:off x="5269544" y="-47019"/>
              <a:ext cx="6840000" cy="6912000"/>
            </a:xfrm>
            <a:prstGeom prst="rect">
              <a:avLst/>
            </a:prstGeom>
            <a:grp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8" name="Triángulo isósceles 17">
              <a:extLst>
                <a:ext uri="{FF2B5EF4-FFF2-40B4-BE49-F238E27FC236}">
                  <a16:creationId xmlns:a16="http://schemas.microsoft.com/office/drawing/2014/main" id="{37900272-2656-4B56-954B-5B9F6CFB8D9C}"/>
                </a:ext>
              </a:extLst>
            </p:cNvPr>
            <p:cNvSpPr/>
            <p:nvPr/>
          </p:nvSpPr>
          <p:spPr>
            <a:xfrm rot="16200000">
              <a:off x="733543" y="2321998"/>
              <a:ext cx="6912001" cy="2160000"/>
            </a:xfrm>
            <a:prstGeom prst="triangle">
              <a:avLst/>
            </a:prstGeom>
            <a:grp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grpSp>
        <p:nvGrpSpPr>
          <p:cNvPr id="12" name="Grupo 11">
            <a:extLst>
              <a:ext uri="{FF2B5EF4-FFF2-40B4-BE49-F238E27FC236}">
                <a16:creationId xmlns:a16="http://schemas.microsoft.com/office/drawing/2014/main" id="{6518DFA7-C9C8-4DFC-A4CC-2DA3A594F3EA}"/>
              </a:ext>
            </a:extLst>
          </p:cNvPr>
          <p:cNvGrpSpPr/>
          <p:nvPr/>
        </p:nvGrpSpPr>
        <p:grpSpPr>
          <a:xfrm>
            <a:off x="2748638" y="-28246"/>
            <a:ext cx="9443362" cy="6879263"/>
            <a:chOff x="3109544" y="-54003"/>
            <a:chExt cx="9077416" cy="6918984"/>
          </a:xfrm>
        </p:grpSpPr>
        <p:sp>
          <p:nvSpPr>
            <p:cNvPr id="10" name="Rectángulo 9">
              <a:extLst>
                <a:ext uri="{FF2B5EF4-FFF2-40B4-BE49-F238E27FC236}">
                  <a16:creationId xmlns:a16="http://schemas.microsoft.com/office/drawing/2014/main" id="{6FC123BC-A1D6-409C-A65A-5CAA38D3E548}"/>
                </a:ext>
              </a:extLst>
            </p:cNvPr>
            <p:cNvSpPr/>
            <p:nvPr/>
          </p:nvSpPr>
          <p:spPr>
            <a:xfrm>
              <a:off x="5269544" y="-47019"/>
              <a:ext cx="6917416" cy="6912000"/>
            </a:xfrm>
            <a:prstGeom prst="rect">
              <a:avLst/>
            </a:prstGeom>
            <a:gradFill>
              <a:gsLst>
                <a:gs pos="0">
                  <a:schemeClr val="accent1">
                    <a:lumMod val="50000"/>
                  </a:schemeClr>
                </a:gs>
                <a:gs pos="50000">
                  <a:schemeClr val="accent1">
                    <a:lumMod val="75000"/>
                  </a:schemeClr>
                </a:gs>
                <a:gs pos="100000">
                  <a:schemeClr val="accent1">
                    <a:lumMod val="50000"/>
                  </a:schemeClr>
                </a:gs>
              </a:gsLst>
            </a:grad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1" name="Triángulo isósceles 10">
              <a:extLst>
                <a:ext uri="{FF2B5EF4-FFF2-40B4-BE49-F238E27FC236}">
                  <a16:creationId xmlns:a16="http://schemas.microsoft.com/office/drawing/2014/main" id="{66FE4EAA-2F7B-4BE6-8BFA-67D606C0A74B}"/>
                </a:ext>
              </a:extLst>
            </p:cNvPr>
            <p:cNvSpPr/>
            <p:nvPr/>
          </p:nvSpPr>
          <p:spPr>
            <a:xfrm rot="16200000">
              <a:off x="733543" y="2321998"/>
              <a:ext cx="6912001" cy="2160000"/>
            </a:xfrm>
            <a:prstGeom prst="triangle">
              <a:avLst/>
            </a:prstGeom>
            <a:gradFill flip="none" rotWithShape="1">
              <a:gsLst>
                <a:gs pos="0">
                  <a:schemeClr val="accent1">
                    <a:lumMod val="50000"/>
                  </a:schemeClr>
                </a:gs>
                <a:gs pos="50000">
                  <a:schemeClr val="accent1">
                    <a:lumMod val="75000"/>
                  </a:schemeClr>
                </a:gs>
                <a:gs pos="100000">
                  <a:schemeClr val="accent1">
                    <a:lumMod val="50000"/>
                  </a:schemeClr>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C9A032F9-0EBD-440D-9977-EE1D52BD6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BF6B2E58-0FAD-424B-9C24-291EF0C759CC}"/>
              </a:ext>
            </a:extLst>
          </p:cNvPr>
          <p:cNvSpPr txBox="1"/>
          <p:nvPr/>
        </p:nvSpPr>
        <p:spPr>
          <a:xfrm>
            <a:off x="4423186" y="150953"/>
            <a:ext cx="7412706" cy="769441"/>
          </a:xfrm>
          <a:prstGeom prst="rect">
            <a:avLst/>
          </a:prstGeom>
          <a:noFill/>
        </p:spPr>
        <p:txBody>
          <a:bodyPr wrap="square" rtlCol="0">
            <a:spAutoFit/>
          </a:bodyPr>
          <a:lstStyle/>
          <a:p>
            <a:pPr algn="ctr"/>
            <a:r>
              <a:rPr lang="es-MX" sz="4400" b="1" i="1" dirty="0">
                <a:solidFill>
                  <a:schemeClr val="bg1"/>
                </a:solidFill>
                <a:latin typeface="Agency FB" panose="020B0503020202020204" pitchFamily="34" charset="0"/>
              </a:rPr>
              <a:t> Entrenamiento del Modelo  </a:t>
            </a:r>
            <a:endParaRPr lang="es-CO" sz="4400" b="1" i="1" dirty="0">
              <a:solidFill>
                <a:schemeClr val="bg1"/>
              </a:solidFill>
              <a:latin typeface="Agency FB" panose="020B0503020202020204" pitchFamily="34" charset="0"/>
            </a:endParaRPr>
          </a:p>
        </p:txBody>
      </p:sp>
      <p:sp>
        <p:nvSpPr>
          <p:cNvPr id="21" name="CuadroTexto 20">
            <a:extLst>
              <a:ext uri="{FF2B5EF4-FFF2-40B4-BE49-F238E27FC236}">
                <a16:creationId xmlns:a16="http://schemas.microsoft.com/office/drawing/2014/main" id="{DF7F73A8-1D17-49A0-9129-26106058812A}"/>
              </a:ext>
            </a:extLst>
          </p:cNvPr>
          <p:cNvSpPr txBox="1"/>
          <p:nvPr/>
        </p:nvSpPr>
        <p:spPr>
          <a:xfrm>
            <a:off x="4013209" y="1082561"/>
            <a:ext cx="8232659" cy="2246769"/>
          </a:xfrm>
          <a:prstGeom prst="rect">
            <a:avLst/>
          </a:prstGeom>
          <a:noFill/>
        </p:spPr>
        <p:txBody>
          <a:bodyPr wrap="square" rtlCol="0">
            <a:spAutoFit/>
          </a:bodyPr>
          <a:lstStyle/>
          <a:p>
            <a:pPr algn="ctr"/>
            <a:r>
              <a:rPr lang="es-MX" sz="2800" i="1" dirty="0">
                <a:solidFill>
                  <a:schemeClr val="bg1"/>
                </a:solidFill>
                <a:latin typeface="Agency FB" panose="020B0503020202020204" pitchFamily="34" charset="0"/>
              </a:rPr>
              <a:t>Se entreno el modelo en los 5 folds que salieron del resultado de la validación cruzada, con el fin de entrenar y evaluar el modelo en diferentes conjuntos de entrenamiento y prueba</a:t>
            </a:r>
          </a:p>
          <a:p>
            <a:pPr algn="ctr"/>
            <a:endParaRPr lang="es-MX" sz="2800" i="1" dirty="0">
              <a:solidFill>
                <a:schemeClr val="bg1"/>
              </a:solidFill>
              <a:latin typeface="Agency FB" panose="020B0503020202020204" pitchFamily="34" charset="0"/>
            </a:endParaRPr>
          </a:p>
          <a:p>
            <a:pPr algn="ctr"/>
            <a:r>
              <a:rPr lang="es-MX" sz="2800" i="1" dirty="0">
                <a:solidFill>
                  <a:schemeClr val="bg1"/>
                </a:solidFill>
                <a:latin typeface="Agency FB" panose="020B0503020202020204" pitchFamily="34" charset="0"/>
              </a:rPr>
              <a:t>Luego se almacenan el porcentaje de perdida para cada fold </a:t>
            </a:r>
            <a:endParaRPr lang="es-CO" sz="2800" i="1" dirty="0">
              <a:solidFill>
                <a:schemeClr val="bg1"/>
              </a:solidFill>
              <a:latin typeface="Agency FB" panose="020B0503020202020204" pitchFamily="34" charset="0"/>
            </a:endParaRPr>
          </a:p>
        </p:txBody>
      </p:sp>
      <p:pic>
        <p:nvPicPr>
          <p:cNvPr id="4" name="Imagen 3">
            <a:extLst>
              <a:ext uri="{FF2B5EF4-FFF2-40B4-BE49-F238E27FC236}">
                <a16:creationId xmlns:a16="http://schemas.microsoft.com/office/drawing/2014/main" id="{258CF0F6-B348-40BE-BBD3-1281A06DB212}"/>
              </a:ext>
            </a:extLst>
          </p:cNvPr>
          <p:cNvPicPr>
            <a:picLocks noChangeAspect="1"/>
          </p:cNvPicPr>
          <p:nvPr/>
        </p:nvPicPr>
        <p:blipFill>
          <a:blip r:embed="rId4"/>
          <a:stretch>
            <a:fillRect/>
          </a:stretch>
        </p:blipFill>
        <p:spPr>
          <a:xfrm>
            <a:off x="4695653" y="3728103"/>
            <a:ext cx="6906154" cy="2047336"/>
          </a:xfrm>
          <a:prstGeom prst="rect">
            <a:avLst/>
          </a:prstGeom>
        </p:spPr>
      </p:pic>
    </p:spTree>
    <p:extLst>
      <p:ext uri="{BB962C8B-B14F-4D97-AF65-F5344CB8AC3E}">
        <p14:creationId xmlns:p14="http://schemas.microsoft.com/office/powerpoint/2010/main" val="412328840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E6F011E-ACD1-45AB-AD7F-BE7121E50C21}"/>
              </a:ext>
            </a:extLst>
          </p:cNvPr>
          <p:cNvSpPr>
            <a:spLocks noGrp="1"/>
          </p:cNvSpPr>
          <p:nvPr>
            <p:ph type="title"/>
          </p:nvPr>
        </p:nvSpPr>
        <p:spPr/>
        <p:txBody>
          <a:bodyPr/>
          <a:lstStyle/>
          <a:p>
            <a:endParaRPr lang="es-CO" dirty="0"/>
          </a:p>
        </p:txBody>
      </p:sp>
      <p:pic>
        <p:nvPicPr>
          <p:cNvPr id="9" name="Imagen 8">
            <a:extLst>
              <a:ext uri="{FF2B5EF4-FFF2-40B4-BE49-F238E27FC236}">
                <a16:creationId xmlns:a16="http://schemas.microsoft.com/office/drawing/2014/main" id="{126F7358-3BCE-4B1A-A0A3-658423DB72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1000"/>
                    </a14:imgEffect>
                    <a14:imgEffect>
                      <a14:brightnessContrast bright="-19000"/>
                    </a14:imgEffect>
                  </a14:imgLayer>
                </a14:imgProps>
              </a:ext>
              <a:ext uri="{28A0092B-C50C-407E-A947-70E740481C1C}">
                <a14:useLocalDpi xmlns:a14="http://schemas.microsoft.com/office/drawing/2010/main" val="0"/>
              </a:ext>
            </a:extLst>
          </a:blip>
          <a:stretch>
            <a:fillRect/>
          </a:stretch>
        </p:blipFill>
        <p:spPr>
          <a:xfrm>
            <a:off x="0" y="0"/>
            <a:ext cx="12972446" cy="6900237"/>
          </a:xfrm>
          <a:prstGeom prst="rect">
            <a:avLst/>
          </a:prstGeom>
        </p:spPr>
      </p:pic>
      <p:grpSp>
        <p:nvGrpSpPr>
          <p:cNvPr id="13" name="Grupo 12">
            <a:extLst>
              <a:ext uri="{FF2B5EF4-FFF2-40B4-BE49-F238E27FC236}">
                <a16:creationId xmlns:a16="http://schemas.microsoft.com/office/drawing/2014/main" id="{354E6776-6B4B-4396-9A6E-73811FD80D80}"/>
              </a:ext>
            </a:extLst>
          </p:cNvPr>
          <p:cNvGrpSpPr/>
          <p:nvPr/>
        </p:nvGrpSpPr>
        <p:grpSpPr>
          <a:xfrm flipH="1">
            <a:off x="1207688" y="-35249"/>
            <a:ext cx="9000000" cy="6893248"/>
            <a:chOff x="3109544" y="-54003"/>
            <a:chExt cx="9000000" cy="6918984"/>
          </a:xfrm>
          <a:solidFill>
            <a:schemeClr val="tx1">
              <a:lumMod val="95000"/>
              <a:lumOff val="5000"/>
              <a:alpha val="20000"/>
            </a:schemeClr>
          </a:solidFill>
        </p:grpSpPr>
        <p:sp>
          <p:nvSpPr>
            <p:cNvPr id="14" name="Rectángulo 13">
              <a:extLst>
                <a:ext uri="{FF2B5EF4-FFF2-40B4-BE49-F238E27FC236}">
                  <a16:creationId xmlns:a16="http://schemas.microsoft.com/office/drawing/2014/main" id="{6EB3739B-95A4-4CBD-9AC4-C91EBB766664}"/>
                </a:ext>
              </a:extLst>
            </p:cNvPr>
            <p:cNvSpPr/>
            <p:nvPr/>
          </p:nvSpPr>
          <p:spPr>
            <a:xfrm>
              <a:off x="5269544" y="-47019"/>
              <a:ext cx="6840000" cy="6912000"/>
            </a:xfrm>
            <a:prstGeom prst="rect">
              <a:avLst/>
            </a:prstGeom>
            <a:grp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5" name="Triángulo isósceles 14">
              <a:extLst>
                <a:ext uri="{FF2B5EF4-FFF2-40B4-BE49-F238E27FC236}">
                  <a16:creationId xmlns:a16="http://schemas.microsoft.com/office/drawing/2014/main" id="{83C61951-E3EC-4B66-8A99-5076929F592F}"/>
                </a:ext>
              </a:extLst>
            </p:cNvPr>
            <p:cNvSpPr/>
            <p:nvPr/>
          </p:nvSpPr>
          <p:spPr>
            <a:xfrm rot="16200000">
              <a:off x="733543" y="2321998"/>
              <a:ext cx="6912001" cy="2160000"/>
            </a:xfrm>
            <a:prstGeom prst="triangle">
              <a:avLst/>
            </a:prstGeom>
            <a:grp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grpSp>
        <p:nvGrpSpPr>
          <p:cNvPr id="16" name="Grupo 15">
            <a:extLst>
              <a:ext uri="{FF2B5EF4-FFF2-40B4-BE49-F238E27FC236}">
                <a16:creationId xmlns:a16="http://schemas.microsoft.com/office/drawing/2014/main" id="{92E3F3CC-C93C-4DD4-964D-D29B4858024E}"/>
              </a:ext>
            </a:extLst>
          </p:cNvPr>
          <p:cNvGrpSpPr/>
          <p:nvPr/>
        </p:nvGrpSpPr>
        <p:grpSpPr>
          <a:xfrm flipH="1">
            <a:off x="838199" y="18703"/>
            <a:ext cx="9000000" cy="6825399"/>
            <a:chOff x="3109544" y="-54003"/>
            <a:chExt cx="9000000" cy="6918984"/>
          </a:xfrm>
          <a:gradFill>
            <a:gsLst>
              <a:gs pos="0">
                <a:schemeClr val="accent1">
                  <a:lumMod val="50000"/>
                  <a:alpha val="49000"/>
                </a:schemeClr>
              </a:gs>
              <a:gs pos="50000">
                <a:schemeClr val="accent1">
                  <a:lumMod val="75000"/>
                  <a:alpha val="45000"/>
                </a:schemeClr>
              </a:gs>
              <a:gs pos="100000">
                <a:schemeClr val="accent1">
                  <a:lumMod val="50000"/>
                  <a:alpha val="69000"/>
                </a:schemeClr>
              </a:gs>
            </a:gsLst>
            <a:lin ang="5400000" scaled="1"/>
          </a:gradFill>
        </p:grpSpPr>
        <p:sp>
          <p:nvSpPr>
            <p:cNvPr id="17" name="Rectángulo 16">
              <a:extLst>
                <a:ext uri="{FF2B5EF4-FFF2-40B4-BE49-F238E27FC236}">
                  <a16:creationId xmlns:a16="http://schemas.microsoft.com/office/drawing/2014/main" id="{EEC8B9C3-CC37-4E86-9EF7-1263D4FBA879}"/>
                </a:ext>
              </a:extLst>
            </p:cNvPr>
            <p:cNvSpPr/>
            <p:nvPr/>
          </p:nvSpPr>
          <p:spPr>
            <a:xfrm>
              <a:off x="5269544" y="-47019"/>
              <a:ext cx="6840000" cy="6912000"/>
            </a:xfrm>
            <a:prstGeom prst="rect">
              <a:avLst/>
            </a:prstGeom>
            <a:grp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8" name="Triángulo isósceles 17">
              <a:extLst>
                <a:ext uri="{FF2B5EF4-FFF2-40B4-BE49-F238E27FC236}">
                  <a16:creationId xmlns:a16="http://schemas.microsoft.com/office/drawing/2014/main" id="{37900272-2656-4B56-954B-5B9F6CFB8D9C}"/>
                </a:ext>
              </a:extLst>
            </p:cNvPr>
            <p:cNvSpPr/>
            <p:nvPr/>
          </p:nvSpPr>
          <p:spPr>
            <a:xfrm rot="16200000">
              <a:off x="733543" y="2321998"/>
              <a:ext cx="6912001" cy="2160000"/>
            </a:xfrm>
            <a:prstGeom prst="triangle">
              <a:avLst/>
            </a:prstGeom>
            <a:grp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grpSp>
        <p:nvGrpSpPr>
          <p:cNvPr id="12" name="Grupo 11">
            <a:extLst>
              <a:ext uri="{FF2B5EF4-FFF2-40B4-BE49-F238E27FC236}">
                <a16:creationId xmlns:a16="http://schemas.microsoft.com/office/drawing/2014/main" id="{6518DFA7-C9C8-4DFC-A4CC-2DA3A594F3EA}"/>
              </a:ext>
            </a:extLst>
          </p:cNvPr>
          <p:cNvGrpSpPr/>
          <p:nvPr/>
        </p:nvGrpSpPr>
        <p:grpSpPr>
          <a:xfrm flipH="1">
            <a:off x="0" y="0"/>
            <a:ext cx="9443362" cy="6864957"/>
            <a:chOff x="3109544" y="-54003"/>
            <a:chExt cx="9077416" cy="6918984"/>
          </a:xfrm>
        </p:grpSpPr>
        <p:sp>
          <p:nvSpPr>
            <p:cNvPr id="10" name="Rectángulo 9">
              <a:extLst>
                <a:ext uri="{FF2B5EF4-FFF2-40B4-BE49-F238E27FC236}">
                  <a16:creationId xmlns:a16="http://schemas.microsoft.com/office/drawing/2014/main" id="{6FC123BC-A1D6-409C-A65A-5CAA38D3E548}"/>
                </a:ext>
              </a:extLst>
            </p:cNvPr>
            <p:cNvSpPr/>
            <p:nvPr/>
          </p:nvSpPr>
          <p:spPr>
            <a:xfrm>
              <a:off x="5269544" y="-47019"/>
              <a:ext cx="6917416" cy="6912000"/>
            </a:xfrm>
            <a:prstGeom prst="rect">
              <a:avLst/>
            </a:prstGeom>
            <a:gradFill>
              <a:gsLst>
                <a:gs pos="0">
                  <a:schemeClr val="accent1">
                    <a:lumMod val="50000"/>
                  </a:schemeClr>
                </a:gs>
                <a:gs pos="50000">
                  <a:schemeClr val="accent1">
                    <a:lumMod val="75000"/>
                  </a:schemeClr>
                </a:gs>
                <a:gs pos="100000">
                  <a:schemeClr val="accent1">
                    <a:lumMod val="50000"/>
                  </a:schemeClr>
                </a:gs>
              </a:gsLst>
            </a:grad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1" name="Triángulo isósceles 10">
              <a:extLst>
                <a:ext uri="{FF2B5EF4-FFF2-40B4-BE49-F238E27FC236}">
                  <a16:creationId xmlns:a16="http://schemas.microsoft.com/office/drawing/2014/main" id="{66FE4EAA-2F7B-4BE6-8BFA-67D606C0A74B}"/>
                </a:ext>
              </a:extLst>
            </p:cNvPr>
            <p:cNvSpPr/>
            <p:nvPr/>
          </p:nvSpPr>
          <p:spPr>
            <a:xfrm rot="16200000">
              <a:off x="733543" y="2321998"/>
              <a:ext cx="6912001" cy="2160000"/>
            </a:xfrm>
            <a:prstGeom prst="triangle">
              <a:avLst/>
            </a:prstGeom>
            <a:gradFill flip="none" rotWithShape="1">
              <a:gsLst>
                <a:gs pos="0">
                  <a:schemeClr val="accent1">
                    <a:lumMod val="50000"/>
                  </a:schemeClr>
                </a:gs>
                <a:gs pos="50000">
                  <a:schemeClr val="accent1">
                    <a:lumMod val="75000"/>
                  </a:schemeClr>
                </a:gs>
                <a:gs pos="100000">
                  <a:schemeClr val="accent1">
                    <a:lumMod val="50000"/>
                  </a:schemeClr>
                </a:gs>
              </a:gsLst>
              <a:path path="circle">
                <a:fillToRect l="100000" t="100000"/>
              </a:path>
              <a:tileRect r="-100000" b="-10000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52473CFB-B52C-4DCB-8CF6-DACD2D872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1293" y="5816184"/>
            <a:ext cx="1980706" cy="1041816"/>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5CB8E12B-064B-40E2-B2F8-F944CFA585F4}"/>
              </a:ext>
            </a:extLst>
          </p:cNvPr>
          <p:cNvSpPr txBox="1"/>
          <p:nvPr/>
        </p:nvSpPr>
        <p:spPr>
          <a:xfrm>
            <a:off x="-161639" y="258465"/>
            <a:ext cx="6833995" cy="769441"/>
          </a:xfrm>
          <a:prstGeom prst="rect">
            <a:avLst/>
          </a:prstGeom>
          <a:noFill/>
        </p:spPr>
        <p:txBody>
          <a:bodyPr wrap="square" rtlCol="0">
            <a:spAutoFit/>
          </a:bodyPr>
          <a:lstStyle/>
          <a:p>
            <a:pPr algn="ctr"/>
            <a:r>
              <a:rPr lang="es-MX" sz="4400" b="1" i="1" dirty="0">
                <a:solidFill>
                  <a:schemeClr val="bg1"/>
                </a:solidFill>
                <a:latin typeface="Bahnschrift Light SemiCondensed" panose="020B0502040204020203" pitchFamily="34" charset="0"/>
              </a:rPr>
              <a:t>Evaluación y Resultados</a:t>
            </a:r>
            <a:endParaRPr lang="es-CO" sz="4400" b="1" i="1" dirty="0">
              <a:solidFill>
                <a:schemeClr val="bg1"/>
              </a:solidFill>
              <a:latin typeface="Bahnschrift Light SemiCondensed" panose="020B0502040204020203" pitchFamily="34" charset="0"/>
            </a:endParaRPr>
          </a:p>
        </p:txBody>
      </p:sp>
      <p:sp>
        <p:nvSpPr>
          <p:cNvPr id="21" name="CuadroTexto 20">
            <a:extLst>
              <a:ext uri="{FF2B5EF4-FFF2-40B4-BE49-F238E27FC236}">
                <a16:creationId xmlns:a16="http://schemas.microsoft.com/office/drawing/2014/main" id="{C879ED86-E6AA-4AEB-98CA-1214C793698C}"/>
              </a:ext>
            </a:extLst>
          </p:cNvPr>
          <p:cNvSpPr txBox="1"/>
          <p:nvPr/>
        </p:nvSpPr>
        <p:spPr>
          <a:xfrm>
            <a:off x="112346" y="1260778"/>
            <a:ext cx="7773703" cy="2062103"/>
          </a:xfrm>
          <a:prstGeom prst="rect">
            <a:avLst/>
          </a:prstGeom>
          <a:noFill/>
        </p:spPr>
        <p:txBody>
          <a:bodyPr wrap="square" rtlCol="0">
            <a:spAutoFit/>
          </a:bodyPr>
          <a:lstStyle/>
          <a:p>
            <a:pPr algn="just"/>
            <a:r>
              <a:rPr lang="es-MX" sz="3200" i="1" dirty="0">
                <a:solidFill>
                  <a:schemeClr val="bg1"/>
                </a:solidFill>
                <a:latin typeface="Agency FB" panose="020B0503020202020204" pitchFamily="34" charset="0"/>
              </a:rPr>
              <a:t>Se evalúa el modelo utilizando los datos de prueba y se calcula el error cuadrático medio para medir su rendimiento y saber qué tan bien las predicciones del modelo se ajustan a las etiquetas reales.</a:t>
            </a:r>
            <a:endParaRPr lang="es-CO" sz="3200" i="1" dirty="0">
              <a:solidFill>
                <a:schemeClr val="bg1"/>
              </a:solidFill>
              <a:latin typeface="Agency FB" panose="020B0503020202020204" pitchFamily="34" charset="0"/>
            </a:endParaRPr>
          </a:p>
        </p:txBody>
      </p:sp>
      <p:pic>
        <p:nvPicPr>
          <p:cNvPr id="2" name="Imagen 1">
            <a:extLst>
              <a:ext uri="{FF2B5EF4-FFF2-40B4-BE49-F238E27FC236}">
                <a16:creationId xmlns:a16="http://schemas.microsoft.com/office/drawing/2014/main" id="{E578D415-8CD7-4A45-BF14-F5178C352C2D}"/>
              </a:ext>
            </a:extLst>
          </p:cNvPr>
          <p:cNvPicPr>
            <a:picLocks noChangeAspect="1"/>
          </p:cNvPicPr>
          <p:nvPr/>
        </p:nvPicPr>
        <p:blipFill>
          <a:blip r:embed="rId5"/>
          <a:stretch>
            <a:fillRect/>
          </a:stretch>
        </p:blipFill>
        <p:spPr>
          <a:xfrm>
            <a:off x="155931" y="3682340"/>
            <a:ext cx="10051758" cy="2795415"/>
          </a:xfrm>
          <a:prstGeom prst="rect">
            <a:avLst/>
          </a:prstGeom>
        </p:spPr>
      </p:pic>
    </p:spTree>
    <p:extLst>
      <p:ext uri="{BB962C8B-B14F-4D97-AF65-F5344CB8AC3E}">
        <p14:creationId xmlns:p14="http://schemas.microsoft.com/office/powerpoint/2010/main" val="153332014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4000">
              <a:schemeClr val="accent1">
                <a:lumMod val="75000"/>
              </a:schemeClr>
            </a:gs>
            <a:gs pos="100000">
              <a:srgbClr val="002060"/>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4A5713-4361-4414-B8AB-704679DEC7AE}"/>
              </a:ext>
            </a:extLst>
          </p:cNvPr>
          <p:cNvSpPr>
            <a:spLocks noGrp="1"/>
          </p:cNvSpPr>
          <p:nvPr>
            <p:ph type="title"/>
          </p:nvPr>
        </p:nvSpPr>
        <p:spPr>
          <a:xfrm>
            <a:off x="478436" y="200233"/>
            <a:ext cx="3493957" cy="744147"/>
          </a:xfrm>
        </p:spPr>
        <p:txBody>
          <a:bodyPr/>
          <a:lstStyle/>
          <a:p>
            <a:r>
              <a:rPr lang="es-MX" dirty="0">
                <a:solidFill>
                  <a:schemeClr val="bg1"/>
                </a:solidFill>
                <a:latin typeface="Bahnschrift SemiBold SemiConden" panose="020B0502040204020203" pitchFamily="34" charset="0"/>
              </a:rPr>
              <a:t>Conclusiones </a:t>
            </a:r>
            <a:endParaRPr lang="es-CO" dirty="0">
              <a:solidFill>
                <a:schemeClr val="bg1"/>
              </a:solidFill>
              <a:latin typeface="Bahnschrift SemiBold SemiConden" panose="020B0502040204020203" pitchFamily="34" charset="0"/>
            </a:endParaRPr>
          </a:p>
        </p:txBody>
      </p:sp>
      <p:sp>
        <p:nvSpPr>
          <p:cNvPr id="3" name="Marcador de contenido 2">
            <a:extLst>
              <a:ext uri="{FF2B5EF4-FFF2-40B4-BE49-F238E27FC236}">
                <a16:creationId xmlns:a16="http://schemas.microsoft.com/office/drawing/2014/main" id="{0C38461F-A4FD-42B3-A0B7-A9C6CB7BCD53}"/>
              </a:ext>
            </a:extLst>
          </p:cNvPr>
          <p:cNvSpPr>
            <a:spLocks noGrp="1"/>
          </p:cNvSpPr>
          <p:nvPr>
            <p:ph idx="1"/>
          </p:nvPr>
        </p:nvSpPr>
        <p:spPr>
          <a:xfrm>
            <a:off x="211736" y="1274853"/>
            <a:ext cx="11768528" cy="5203031"/>
          </a:xfrm>
        </p:spPr>
        <p:txBody>
          <a:bodyPr>
            <a:normAutofit fontScale="92500" lnSpcReduction="10000"/>
          </a:bodyPr>
          <a:lstStyle/>
          <a:p>
            <a:r>
              <a:rPr lang="es-MX" sz="3600" b="1" dirty="0">
                <a:solidFill>
                  <a:schemeClr val="bg1"/>
                </a:solidFill>
                <a:latin typeface="Bahnschrift Light SemiCondensed" panose="020B0502040204020203" pitchFamily="34" charset="0"/>
              </a:rPr>
              <a:t>Importancia de la Inteligencia Artificial en el Transporte Público:</a:t>
            </a:r>
          </a:p>
          <a:p>
            <a:pPr marL="0" indent="0">
              <a:buNone/>
            </a:pPr>
            <a:r>
              <a:rPr lang="es-MX" dirty="0">
                <a:solidFill>
                  <a:schemeClr val="bg1"/>
                </a:solidFill>
                <a:latin typeface="Agency FB" panose="020B0503020202020204" pitchFamily="34" charset="0"/>
              </a:rPr>
              <a:t>La aplicación de la inteligencia artificial es esencial para optimizar el transporte público en Manizales. Estas tecnologías avanzadas ofrecen soluciones a problemas complejos, mejorando las operaciones y proporcionando una experiencia de usuario más eficiente y conveniente</a:t>
            </a:r>
          </a:p>
          <a:p>
            <a:r>
              <a:rPr lang="es-MX" sz="3600" dirty="0">
                <a:solidFill>
                  <a:schemeClr val="bg1"/>
                </a:solidFill>
                <a:latin typeface="Bahnschrift Light SemiCondensed" panose="020B0502040204020203" pitchFamily="34" charset="0"/>
              </a:rPr>
              <a:t>Necesidad de una Gestión Inteligente de Variables:</a:t>
            </a:r>
          </a:p>
          <a:p>
            <a:pPr marL="0" indent="0">
              <a:buNone/>
            </a:pPr>
            <a:r>
              <a:rPr lang="es-MX" dirty="0">
                <a:solidFill>
                  <a:schemeClr val="bg1"/>
                </a:solidFill>
                <a:latin typeface="Agency FB" panose="020B0503020202020204" pitchFamily="34" charset="0"/>
              </a:rPr>
              <a:t>La gestión inteligente de variables, como la demanda del servicio y las rutas, se presenta como una necesidad imperativa para el transporte público en Manizales. La implementación de técnicas de inteligencia artificial permite analizar grandes volúmenes de datos en tiempo real, facilitando decisiones informadas.</a:t>
            </a:r>
          </a:p>
          <a:p>
            <a:r>
              <a:rPr lang="es-MX" sz="3600" b="1" dirty="0">
                <a:solidFill>
                  <a:schemeClr val="bg1"/>
                </a:solidFill>
                <a:latin typeface="Bahnschrift Light SemiCondensed" panose="020B0502040204020203" pitchFamily="34" charset="0"/>
              </a:rPr>
              <a:t>Futuro del Transporte Público en Manizales:</a:t>
            </a:r>
          </a:p>
          <a:p>
            <a:pPr marL="0" indent="0">
              <a:buNone/>
            </a:pPr>
            <a:r>
              <a:rPr lang="es-MX" dirty="0">
                <a:solidFill>
                  <a:schemeClr val="bg1"/>
                </a:solidFill>
                <a:latin typeface="Agency FB" panose="020B0503020202020204" pitchFamily="34" charset="0"/>
              </a:rPr>
              <a:t>Con la integración la inteligencia artificial y las redes neuronales no solo mejorarán la calidad del servicio, sino que también transformarán la experiencia de los ciudadanos. Al aprovechar estas innovaciones tecnológicas, se crearán sistemas de transporte más eficientes, sostenibles y convenientes, marcando así un nuevo estándar para la movilidad en la ciudad.</a:t>
            </a:r>
            <a:endParaRPr lang="es-CO"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949375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74000">
              <a:schemeClr val="accent1">
                <a:lumMod val="60000"/>
                <a:lumOff val="40000"/>
              </a:schemeClr>
            </a:gs>
            <a:gs pos="32708">
              <a:schemeClr val="accent1">
                <a:lumMod val="60000"/>
                <a:lumOff val="40000"/>
              </a:schemeClr>
            </a:gs>
            <a:gs pos="83000">
              <a:schemeClr val="accent1">
                <a:lumMod val="40000"/>
                <a:lumOff val="6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012438-BA1F-4982-9504-774D7404E252}"/>
              </a:ext>
            </a:extLst>
          </p:cNvPr>
          <p:cNvSpPr>
            <a:spLocks noGrp="1"/>
          </p:cNvSpPr>
          <p:nvPr>
            <p:ph type="ctrTitle"/>
          </p:nvPr>
        </p:nvSpPr>
        <p:spPr>
          <a:xfrm>
            <a:off x="1329128" y="4032410"/>
            <a:ext cx="9144000" cy="2387600"/>
          </a:xfrm>
        </p:spPr>
        <p:txBody>
          <a:bodyPr>
            <a:normAutofit/>
          </a:bodyPr>
          <a:lstStyle/>
          <a:p>
            <a:r>
              <a:rPr lang="es-CO" b="1" dirty="0"/>
              <a:t>Muchas Gracias</a:t>
            </a:r>
            <a:endParaRPr lang="es-CO" dirty="0"/>
          </a:p>
        </p:txBody>
      </p:sp>
      <p:sp>
        <p:nvSpPr>
          <p:cNvPr id="7" name="Forma libre: forma 6">
            <a:extLst>
              <a:ext uri="{FF2B5EF4-FFF2-40B4-BE49-F238E27FC236}">
                <a16:creationId xmlns:a16="http://schemas.microsoft.com/office/drawing/2014/main" id="{A9EB5BB5-4B44-49E1-A93F-DF3246E61643}"/>
              </a:ext>
            </a:extLst>
          </p:cNvPr>
          <p:cNvSpPr/>
          <p:nvPr/>
        </p:nvSpPr>
        <p:spPr>
          <a:xfrm rot="5400000">
            <a:off x="2885994" y="-2885994"/>
            <a:ext cx="6420011" cy="12191999"/>
          </a:xfrm>
          <a:custGeom>
            <a:avLst/>
            <a:gdLst>
              <a:gd name="connsiteX0" fmla="*/ 172655 w 4608268"/>
              <a:gd name="connsiteY0" fmla="*/ 0 h 12191997"/>
              <a:gd name="connsiteX1" fmla="*/ 4545496 w 4608268"/>
              <a:gd name="connsiteY1" fmla="*/ 0 h 12191997"/>
              <a:gd name="connsiteX2" fmla="*/ 3166171 w 4608268"/>
              <a:gd name="connsiteY2" fmla="*/ 5015946 h 12191997"/>
              <a:gd name="connsiteX3" fmla="*/ 172655 w 4608268"/>
              <a:gd name="connsiteY3" fmla="*/ 12191997 h 12191997"/>
              <a:gd name="connsiteX4" fmla="*/ 3042896 w 4608268"/>
              <a:gd name="connsiteY4" fmla="*/ 7381455 h 12191997"/>
              <a:gd name="connsiteX5" fmla="*/ 4608268 w 4608268"/>
              <a:gd name="connsiteY5" fmla="*/ 12191997 h 12191997"/>
              <a:gd name="connsiteX6" fmla="*/ 0 w 4608268"/>
              <a:gd name="connsiteY6" fmla="*/ 11976652 h 12191997"/>
              <a:gd name="connsiteX7" fmla="*/ 0 w 4608268"/>
              <a:gd name="connsiteY7" fmla="*/ 215345 h 12191997"/>
              <a:gd name="connsiteX8" fmla="*/ 3429001 w 4608268"/>
              <a:gd name="connsiteY8" fmla="*/ 6056010 h 1219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8268" h="12191997">
                <a:moveTo>
                  <a:pt x="172655" y="0"/>
                </a:moveTo>
                <a:lnTo>
                  <a:pt x="4545496" y="0"/>
                </a:lnTo>
                <a:lnTo>
                  <a:pt x="3166171" y="5015946"/>
                </a:lnTo>
                <a:close/>
                <a:moveTo>
                  <a:pt x="172655" y="12191997"/>
                </a:moveTo>
                <a:lnTo>
                  <a:pt x="3042896" y="7381455"/>
                </a:lnTo>
                <a:lnTo>
                  <a:pt x="4608268" y="12191997"/>
                </a:lnTo>
                <a:close/>
                <a:moveTo>
                  <a:pt x="0" y="11976652"/>
                </a:moveTo>
                <a:lnTo>
                  <a:pt x="0" y="215345"/>
                </a:lnTo>
                <a:lnTo>
                  <a:pt x="3429001" y="6056010"/>
                </a:lnTo>
                <a:close/>
              </a:path>
            </a:pathLst>
          </a:custGeom>
          <a:blipFill dpi="0" rotWithShape="0">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3973259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31000">
              <a:schemeClr val="accent1">
                <a:lumMod val="75000"/>
              </a:schemeClr>
            </a:gs>
            <a:gs pos="61000">
              <a:schemeClr val="accent1">
                <a:lumMod val="60000"/>
                <a:lumOff val="40000"/>
              </a:schemeClr>
            </a:gs>
            <a:gs pos="100000">
              <a:schemeClr val="accent1">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E5BA0-3537-48B4-86FE-F041652811D3}"/>
              </a:ext>
            </a:extLst>
          </p:cNvPr>
          <p:cNvSpPr>
            <a:spLocks noGrp="1"/>
          </p:cNvSpPr>
          <p:nvPr>
            <p:ph type="title"/>
          </p:nvPr>
        </p:nvSpPr>
        <p:spPr/>
        <p:txBody>
          <a:bodyPr/>
          <a:lstStyle/>
          <a:p>
            <a:r>
              <a:rPr lang="es-MX" b="1" i="1" dirty="0">
                <a:solidFill>
                  <a:schemeClr val="bg1"/>
                </a:solidFill>
                <a:latin typeface="Bahnschrift SemiBold SemiConden" panose="020B0502040204020203" pitchFamily="34" charset="0"/>
              </a:rPr>
              <a:t>Bibliografía:</a:t>
            </a:r>
            <a:endParaRPr lang="es-CO" b="1" i="1" dirty="0">
              <a:solidFill>
                <a:schemeClr val="bg1"/>
              </a:solidFill>
              <a:latin typeface="Bahnschrift SemiBold SemiConden" panose="020B0502040204020203" pitchFamily="34" charset="0"/>
            </a:endParaRPr>
          </a:p>
        </p:txBody>
      </p:sp>
      <p:sp>
        <p:nvSpPr>
          <p:cNvPr id="3" name="Marcador de contenido 2">
            <a:extLst>
              <a:ext uri="{FF2B5EF4-FFF2-40B4-BE49-F238E27FC236}">
                <a16:creationId xmlns:a16="http://schemas.microsoft.com/office/drawing/2014/main" id="{32EB198F-DE24-433F-8458-F5C3E715545C}"/>
              </a:ext>
            </a:extLst>
          </p:cNvPr>
          <p:cNvSpPr>
            <a:spLocks noGrp="1"/>
          </p:cNvSpPr>
          <p:nvPr>
            <p:ph idx="1"/>
          </p:nvPr>
        </p:nvSpPr>
        <p:spPr>
          <a:xfrm>
            <a:off x="374754" y="1690688"/>
            <a:ext cx="11557416" cy="4486275"/>
          </a:xfrm>
        </p:spPr>
        <p:txBody>
          <a:bodyPr>
            <a:normAutofit/>
          </a:bodyPr>
          <a:lstStyle/>
          <a:p>
            <a:r>
              <a:rPr lang="es-MX" sz="2400" dirty="0"/>
              <a:t> </a:t>
            </a:r>
            <a:r>
              <a:rPr lang="es-MX" sz="1800" dirty="0"/>
              <a:t>https://press.siemens.com/global/en/pressrelease/siemens-mobility-showcases-solutions-reduce-traffic-congestion</a:t>
            </a:r>
          </a:p>
          <a:p>
            <a:r>
              <a:rPr lang="es-MX" sz="1800" dirty="0"/>
              <a:t>http://www.scielo.org.co/scielo.php?script=sci_arttext&amp;pid=S0012-73532017000100209</a:t>
            </a:r>
          </a:p>
          <a:p>
            <a:r>
              <a:rPr lang="es-CO" sz="1800" dirty="0"/>
              <a:t>https://www.mueveteenverde.es/movilidad-sostenible/inteligencia-artificial-transporte-sostenible/</a:t>
            </a:r>
          </a:p>
          <a:p>
            <a:r>
              <a:rPr lang="es-CO" sz="1800" dirty="0"/>
              <a:t>https://www.the-digital-insurer.com/es/library/artificial-intelligence-in-transport-current-and-future-developments-opportunities-and-challenges/</a:t>
            </a:r>
          </a:p>
          <a:p>
            <a:r>
              <a:rPr lang="es-CO" sz="1800" dirty="0"/>
              <a:t>https://ts2.space/es/ia-y-transporte-publico-inteligente-uso-de-sistemas-inteligentes-para-la-optimizacion-y-eficiencia-del-transporte-publico/</a:t>
            </a:r>
          </a:p>
          <a:p>
            <a:r>
              <a:rPr lang="es-CO" sz="1800" dirty="0"/>
              <a:t>https://cubiqnet.com/es/entrenando-redes-neuronales-para-la-logistica/</a:t>
            </a:r>
          </a:p>
          <a:p>
            <a:r>
              <a:rPr lang="es-CO" sz="1800" dirty="0"/>
              <a:t>https://idus.us.es/bitstream/handle/11441/64370/An%C3%A1lisis%20neuronal%20y%20redes%20de%20transporte.%20Ant%C3%B3n%20Burgos%2C%20F.pdf?sequence=1&amp;isAllowed=y</a:t>
            </a:r>
          </a:p>
          <a:p>
            <a:r>
              <a:rPr lang="es-CO" sz="1800" dirty="0"/>
              <a:t>https://idus.us.es/bitstream/handle/11441/64370/An%C3%A1lisis%20neuronal%20y%20redes%20de%20transporte.%20Ant%C3%B3n%20Burgos%2C%20F.pdf?sequence=1&amp;isAllowed=y</a:t>
            </a:r>
          </a:p>
          <a:p>
            <a:r>
              <a:rPr lang="es-CO" sz="1800" dirty="0"/>
              <a:t>https://ciencialatina.org/index.php/cienciala/article/download/4162/6364/</a:t>
            </a:r>
          </a:p>
        </p:txBody>
      </p:sp>
    </p:spTree>
    <p:extLst>
      <p:ext uri="{BB962C8B-B14F-4D97-AF65-F5344CB8AC3E}">
        <p14:creationId xmlns:p14="http://schemas.microsoft.com/office/powerpoint/2010/main" val="739050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E6F011E-ACD1-45AB-AD7F-BE7121E50C21}"/>
              </a:ext>
            </a:extLst>
          </p:cNvPr>
          <p:cNvSpPr>
            <a:spLocks noGrp="1"/>
          </p:cNvSpPr>
          <p:nvPr>
            <p:ph type="title"/>
          </p:nvPr>
        </p:nvSpPr>
        <p:spPr/>
        <p:txBody>
          <a:bodyPr/>
          <a:lstStyle/>
          <a:p>
            <a:endParaRPr lang="es-CO" dirty="0"/>
          </a:p>
        </p:txBody>
      </p:sp>
      <p:pic>
        <p:nvPicPr>
          <p:cNvPr id="9" name="Imagen 8">
            <a:extLst>
              <a:ext uri="{FF2B5EF4-FFF2-40B4-BE49-F238E27FC236}">
                <a16:creationId xmlns:a16="http://schemas.microsoft.com/office/drawing/2014/main" id="{126F7358-3BCE-4B1A-A0A3-658423DB72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5000"/>
                    </a14:imgEffect>
                    <a14:imgEffect>
                      <a14:brightnessContrast bright="4000" contrast="2000"/>
                    </a14:imgEffect>
                  </a14:imgLayer>
                </a14:imgProps>
              </a:ext>
            </a:extLst>
          </a:blip>
          <a:stretch>
            <a:fillRect/>
          </a:stretch>
        </p:blipFill>
        <p:spPr>
          <a:xfrm>
            <a:off x="0" y="0"/>
            <a:ext cx="5062330" cy="6851017"/>
          </a:xfrm>
          <a:prstGeom prst="rect">
            <a:avLst/>
          </a:prstGeom>
          <a:effectLst>
            <a:glow>
              <a:schemeClr val="accent1">
                <a:alpha val="40000"/>
              </a:schemeClr>
            </a:glow>
          </a:effectLst>
        </p:spPr>
      </p:pic>
      <p:grpSp>
        <p:nvGrpSpPr>
          <p:cNvPr id="13" name="Grupo 12">
            <a:extLst>
              <a:ext uri="{FF2B5EF4-FFF2-40B4-BE49-F238E27FC236}">
                <a16:creationId xmlns:a16="http://schemas.microsoft.com/office/drawing/2014/main" id="{354E6776-6B4B-4396-9A6E-73811FD80D80}"/>
              </a:ext>
            </a:extLst>
          </p:cNvPr>
          <p:cNvGrpSpPr/>
          <p:nvPr/>
        </p:nvGrpSpPr>
        <p:grpSpPr>
          <a:xfrm>
            <a:off x="1938146" y="-35251"/>
            <a:ext cx="9000000" cy="6893250"/>
            <a:chOff x="3109544" y="-54003"/>
            <a:chExt cx="9000000" cy="6918984"/>
          </a:xfrm>
          <a:gradFill>
            <a:gsLst>
              <a:gs pos="0">
                <a:schemeClr val="accent1">
                  <a:lumMod val="50000"/>
                  <a:alpha val="0"/>
                </a:schemeClr>
              </a:gs>
              <a:gs pos="50000">
                <a:schemeClr val="accent1">
                  <a:lumMod val="60000"/>
                  <a:lumOff val="40000"/>
                  <a:alpha val="40000"/>
                </a:schemeClr>
              </a:gs>
              <a:gs pos="100000">
                <a:schemeClr val="accent1">
                  <a:lumMod val="50000"/>
                  <a:alpha val="0"/>
                </a:schemeClr>
              </a:gs>
            </a:gsLst>
            <a:lin ang="5400000" scaled="1"/>
          </a:gradFill>
        </p:grpSpPr>
        <p:sp>
          <p:nvSpPr>
            <p:cNvPr id="14" name="Rectángulo 13">
              <a:extLst>
                <a:ext uri="{FF2B5EF4-FFF2-40B4-BE49-F238E27FC236}">
                  <a16:creationId xmlns:a16="http://schemas.microsoft.com/office/drawing/2014/main" id="{6EB3739B-95A4-4CBD-9AC4-C91EBB766664}"/>
                </a:ext>
              </a:extLst>
            </p:cNvPr>
            <p:cNvSpPr/>
            <p:nvPr/>
          </p:nvSpPr>
          <p:spPr>
            <a:xfrm>
              <a:off x="5269544" y="-47019"/>
              <a:ext cx="6840000" cy="6912000"/>
            </a:xfrm>
            <a:prstGeom prst="rect">
              <a:avLst/>
            </a:prstGeom>
            <a:grp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5" name="Triángulo isósceles 14">
              <a:extLst>
                <a:ext uri="{FF2B5EF4-FFF2-40B4-BE49-F238E27FC236}">
                  <a16:creationId xmlns:a16="http://schemas.microsoft.com/office/drawing/2014/main" id="{83C61951-E3EC-4B66-8A99-5076929F592F}"/>
                </a:ext>
              </a:extLst>
            </p:cNvPr>
            <p:cNvSpPr/>
            <p:nvPr/>
          </p:nvSpPr>
          <p:spPr>
            <a:xfrm rot="16200000">
              <a:off x="733543" y="2321998"/>
              <a:ext cx="6912001" cy="2160000"/>
            </a:xfrm>
            <a:prstGeom prst="triangle">
              <a:avLst/>
            </a:prstGeom>
            <a:grp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grpSp>
        <p:nvGrpSpPr>
          <p:cNvPr id="16" name="Grupo 15">
            <a:extLst>
              <a:ext uri="{FF2B5EF4-FFF2-40B4-BE49-F238E27FC236}">
                <a16:creationId xmlns:a16="http://schemas.microsoft.com/office/drawing/2014/main" id="{92E3F3CC-C93C-4DD4-964D-D29B4858024E}"/>
              </a:ext>
            </a:extLst>
          </p:cNvPr>
          <p:cNvGrpSpPr/>
          <p:nvPr/>
        </p:nvGrpSpPr>
        <p:grpSpPr>
          <a:xfrm>
            <a:off x="2353456" y="-14194"/>
            <a:ext cx="9145023" cy="6893299"/>
            <a:chOff x="3109544" y="-54003"/>
            <a:chExt cx="9000000" cy="6918984"/>
          </a:xfrm>
          <a:gradFill>
            <a:gsLst>
              <a:gs pos="0">
                <a:schemeClr val="accent1">
                  <a:lumMod val="50000"/>
                  <a:alpha val="43000"/>
                </a:schemeClr>
              </a:gs>
              <a:gs pos="50000">
                <a:schemeClr val="accent1">
                  <a:lumMod val="60000"/>
                  <a:lumOff val="40000"/>
                  <a:alpha val="50000"/>
                </a:schemeClr>
              </a:gs>
              <a:gs pos="100000">
                <a:schemeClr val="accent1">
                  <a:lumMod val="50000"/>
                  <a:alpha val="0"/>
                </a:schemeClr>
              </a:gs>
            </a:gsLst>
            <a:lin ang="5400000" scaled="1"/>
          </a:gradFill>
        </p:grpSpPr>
        <p:sp>
          <p:nvSpPr>
            <p:cNvPr id="17" name="Rectángulo 16">
              <a:extLst>
                <a:ext uri="{FF2B5EF4-FFF2-40B4-BE49-F238E27FC236}">
                  <a16:creationId xmlns:a16="http://schemas.microsoft.com/office/drawing/2014/main" id="{EEC8B9C3-CC37-4E86-9EF7-1263D4FBA879}"/>
                </a:ext>
              </a:extLst>
            </p:cNvPr>
            <p:cNvSpPr/>
            <p:nvPr/>
          </p:nvSpPr>
          <p:spPr>
            <a:xfrm>
              <a:off x="5269544" y="-47019"/>
              <a:ext cx="6840000" cy="6912000"/>
            </a:xfrm>
            <a:prstGeom prst="rect">
              <a:avLst/>
            </a:prstGeom>
            <a:grp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8" name="Triángulo isósceles 17">
              <a:extLst>
                <a:ext uri="{FF2B5EF4-FFF2-40B4-BE49-F238E27FC236}">
                  <a16:creationId xmlns:a16="http://schemas.microsoft.com/office/drawing/2014/main" id="{37900272-2656-4B56-954B-5B9F6CFB8D9C}"/>
                </a:ext>
              </a:extLst>
            </p:cNvPr>
            <p:cNvSpPr/>
            <p:nvPr/>
          </p:nvSpPr>
          <p:spPr>
            <a:xfrm rot="16200000">
              <a:off x="733543" y="2321998"/>
              <a:ext cx="6912001" cy="2160000"/>
            </a:xfrm>
            <a:prstGeom prst="triangle">
              <a:avLst/>
            </a:prstGeom>
            <a:grp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grpSp>
        <p:nvGrpSpPr>
          <p:cNvPr id="12" name="Grupo 11">
            <a:extLst>
              <a:ext uri="{FF2B5EF4-FFF2-40B4-BE49-F238E27FC236}">
                <a16:creationId xmlns:a16="http://schemas.microsoft.com/office/drawing/2014/main" id="{6518DFA7-C9C8-4DFC-A4CC-2DA3A594F3EA}"/>
              </a:ext>
            </a:extLst>
          </p:cNvPr>
          <p:cNvGrpSpPr/>
          <p:nvPr/>
        </p:nvGrpSpPr>
        <p:grpSpPr>
          <a:xfrm>
            <a:off x="2748637" y="-14193"/>
            <a:ext cx="9443362" cy="6879263"/>
            <a:chOff x="3109544" y="-54003"/>
            <a:chExt cx="9077416" cy="6918984"/>
          </a:xfrm>
          <a:gradFill>
            <a:gsLst>
              <a:gs pos="0">
                <a:schemeClr val="accent1">
                  <a:lumMod val="50000"/>
                </a:schemeClr>
              </a:gs>
              <a:gs pos="78000">
                <a:schemeClr val="accent1">
                  <a:lumMod val="75000"/>
                </a:schemeClr>
              </a:gs>
              <a:gs pos="100000">
                <a:schemeClr val="tx2">
                  <a:lumMod val="75000"/>
                </a:schemeClr>
              </a:gs>
            </a:gsLst>
            <a:lin ang="5400000" scaled="1"/>
          </a:gradFill>
        </p:grpSpPr>
        <p:sp>
          <p:nvSpPr>
            <p:cNvPr id="10" name="Rectángulo 9">
              <a:extLst>
                <a:ext uri="{FF2B5EF4-FFF2-40B4-BE49-F238E27FC236}">
                  <a16:creationId xmlns:a16="http://schemas.microsoft.com/office/drawing/2014/main" id="{6FC123BC-A1D6-409C-A65A-5CAA38D3E548}"/>
                </a:ext>
              </a:extLst>
            </p:cNvPr>
            <p:cNvSpPr/>
            <p:nvPr/>
          </p:nvSpPr>
          <p:spPr>
            <a:xfrm>
              <a:off x="5269544" y="-47019"/>
              <a:ext cx="6917416" cy="6912000"/>
            </a:xfrm>
            <a:prstGeom prst="rect">
              <a:avLst/>
            </a:prstGeom>
            <a:grp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1" name="Triángulo isósceles 10">
              <a:extLst>
                <a:ext uri="{FF2B5EF4-FFF2-40B4-BE49-F238E27FC236}">
                  <a16:creationId xmlns:a16="http://schemas.microsoft.com/office/drawing/2014/main" id="{66FE4EAA-2F7B-4BE6-8BFA-67D606C0A74B}"/>
                </a:ext>
              </a:extLst>
            </p:cNvPr>
            <p:cNvSpPr/>
            <p:nvPr/>
          </p:nvSpPr>
          <p:spPr>
            <a:xfrm rot="16200000">
              <a:off x="733543" y="2321998"/>
              <a:ext cx="6912001" cy="2160000"/>
            </a:xfrm>
            <a:prstGeom prst="triangle">
              <a:avLst/>
            </a:prstGeom>
            <a:grp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C9A032F9-0EBD-440D-9977-EE1D52BD6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51046A3-8A29-41C8-B9D6-285784BAB08F}"/>
              </a:ext>
            </a:extLst>
          </p:cNvPr>
          <p:cNvSpPr txBox="1"/>
          <p:nvPr/>
        </p:nvSpPr>
        <p:spPr>
          <a:xfrm>
            <a:off x="5062330" y="79375"/>
            <a:ext cx="6833995" cy="769441"/>
          </a:xfrm>
          <a:prstGeom prst="rect">
            <a:avLst/>
          </a:prstGeom>
          <a:noFill/>
        </p:spPr>
        <p:txBody>
          <a:bodyPr wrap="square" rtlCol="0">
            <a:spAutoFit/>
          </a:bodyPr>
          <a:lstStyle/>
          <a:p>
            <a:pPr algn="ctr"/>
            <a:r>
              <a:rPr lang="es-CO" sz="4400" b="1" i="1" dirty="0">
                <a:solidFill>
                  <a:schemeClr val="bg1"/>
                </a:solidFill>
                <a:latin typeface="Bahnschrift SemiBold Condensed" panose="020B0502040204020203" pitchFamily="34" charset="0"/>
              </a:rPr>
              <a:t>Objetivo General de la Investigación</a:t>
            </a:r>
          </a:p>
        </p:txBody>
      </p:sp>
      <p:sp>
        <p:nvSpPr>
          <p:cNvPr id="20" name="CuadroTexto 19">
            <a:extLst>
              <a:ext uri="{FF2B5EF4-FFF2-40B4-BE49-F238E27FC236}">
                <a16:creationId xmlns:a16="http://schemas.microsoft.com/office/drawing/2014/main" id="{BF6B2E58-0FAD-424B-9C24-291EF0C759CC}"/>
              </a:ext>
            </a:extLst>
          </p:cNvPr>
          <p:cNvSpPr txBox="1"/>
          <p:nvPr/>
        </p:nvSpPr>
        <p:spPr>
          <a:xfrm>
            <a:off x="4387503" y="2032088"/>
            <a:ext cx="7412706" cy="2800767"/>
          </a:xfrm>
          <a:prstGeom prst="rect">
            <a:avLst/>
          </a:prstGeom>
          <a:noFill/>
        </p:spPr>
        <p:txBody>
          <a:bodyPr wrap="square" rtlCol="0">
            <a:spAutoFit/>
          </a:bodyPr>
          <a:lstStyle/>
          <a:p>
            <a:pPr algn="ctr"/>
            <a:r>
              <a:rPr lang="es-MX" sz="4400" b="1" i="1" dirty="0">
                <a:solidFill>
                  <a:schemeClr val="bg1"/>
                </a:solidFill>
                <a:latin typeface="Agency FB" panose="020B0503020202020204" pitchFamily="34" charset="0"/>
              </a:rPr>
              <a:t>“Proponer un modelo de predicción para variables del sistema de transporte público en Manizales mediante redes neuronales."</a:t>
            </a:r>
            <a:endParaRPr lang="es-CO" sz="4400" b="1" i="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66254650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9000">
              <a:schemeClr val="accent1">
                <a:lumMod val="45000"/>
                <a:lumOff val="55000"/>
              </a:schemeClr>
            </a:gs>
            <a:gs pos="100000">
              <a:schemeClr val="accent1">
                <a:lumMod val="45000"/>
                <a:lumOff val="55000"/>
              </a:schemeClr>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E6F011E-ACD1-45AB-AD7F-BE7121E50C21}"/>
              </a:ext>
            </a:extLst>
          </p:cNvPr>
          <p:cNvSpPr>
            <a:spLocks noGrp="1"/>
          </p:cNvSpPr>
          <p:nvPr>
            <p:ph type="title"/>
          </p:nvPr>
        </p:nvSpPr>
        <p:spPr/>
        <p:txBody>
          <a:bodyPr/>
          <a:lstStyle/>
          <a:p>
            <a:endParaRPr lang="es-CO" dirty="0"/>
          </a:p>
        </p:txBody>
      </p:sp>
      <p:pic>
        <p:nvPicPr>
          <p:cNvPr id="9" name="Imagen 8">
            <a:extLst>
              <a:ext uri="{FF2B5EF4-FFF2-40B4-BE49-F238E27FC236}">
                <a16:creationId xmlns:a16="http://schemas.microsoft.com/office/drawing/2014/main" id="{126F7358-3BCE-4B1A-A0A3-658423DB720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36000"/>
                    </a14:imgEffect>
                    <a14:imgEffect>
                      <a14:brightnessContrast bright="8000" contrast="6000"/>
                    </a14:imgEffect>
                  </a14:imgLayer>
                </a14:imgProps>
              </a:ext>
            </a:extLst>
          </a:blip>
          <a:srcRect r="28471"/>
          <a:stretch/>
        </p:blipFill>
        <p:spPr>
          <a:xfrm>
            <a:off x="6908179" y="0"/>
            <a:ext cx="5283821" cy="6851044"/>
          </a:xfrm>
          <a:prstGeom prst="rect">
            <a:avLst/>
          </a:prstGeom>
        </p:spPr>
      </p:pic>
      <p:grpSp>
        <p:nvGrpSpPr>
          <p:cNvPr id="13" name="Grupo 12">
            <a:extLst>
              <a:ext uri="{FF2B5EF4-FFF2-40B4-BE49-F238E27FC236}">
                <a16:creationId xmlns:a16="http://schemas.microsoft.com/office/drawing/2014/main" id="{354E6776-6B4B-4396-9A6E-73811FD80D80}"/>
              </a:ext>
            </a:extLst>
          </p:cNvPr>
          <p:cNvGrpSpPr/>
          <p:nvPr/>
        </p:nvGrpSpPr>
        <p:grpSpPr>
          <a:xfrm flipH="1">
            <a:off x="1207688" y="-35249"/>
            <a:ext cx="9000000" cy="6893248"/>
            <a:chOff x="3109544" y="-54003"/>
            <a:chExt cx="9000000" cy="6918984"/>
          </a:xfrm>
          <a:solidFill>
            <a:schemeClr val="tx1">
              <a:lumMod val="95000"/>
              <a:lumOff val="5000"/>
              <a:alpha val="20000"/>
            </a:schemeClr>
          </a:solidFill>
        </p:grpSpPr>
        <p:sp>
          <p:nvSpPr>
            <p:cNvPr id="14" name="Rectángulo 13">
              <a:extLst>
                <a:ext uri="{FF2B5EF4-FFF2-40B4-BE49-F238E27FC236}">
                  <a16:creationId xmlns:a16="http://schemas.microsoft.com/office/drawing/2014/main" id="{6EB3739B-95A4-4CBD-9AC4-C91EBB766664}"/>
                </a:ext>
              </a:extLst>
            </p:cNvPr>
            <p:cNvSpPr/>
            <p:nvPr/>
          </p:nvSpPr>
          <p:spPr>
            <a:xfrm>
              <a:off x="5269544" y="-47019"/>
              <a:ext cx="6840000" cy="6912000"/>
            </a:xfrm>
            <a:prstGeom prst="rect">
              <a:avLst/>
            </a:prstGeom>
            <a:grp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5" name="Triángulo isósceles 14">
              <a:extLst>
                <a:ext uri="{FF2B5EF4-FFF2-40B4-BE49-F238E27FC236}">
                  <a16:creationId xmlns:a16="http://schemas.microsoft.com/office/drawing/2014/main" id="{83C61951-E3EC-4B66-8A99-5076929F592F}"/>
                </a:ext>
              </a:extLst>
            </p:cNvPr>
            <p:cNvSpPr/>
            <p:nvPr/>
          </p:nvSpPr>
          <p:spPr>
            <a:xfrm rot="16200000">
              <a:off x="733543" y="2321998"/>
              <a:ext cx="6912001" cy="2160000"/>
            </a:xfrm>
            <a:prstGeom prst="triangle">
              <a:avLst/>
            </a:prstGeom>
            <a:grp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grpSp>
        <p:nvGrpSpPr>
          <p:cNvPr id="16" name="Grupo 15">
            <a:extLst>
              <a:ext uri="{FF2B5EF4-FFF2-40B4-BE49-F238E27FC236}">
                <a16:creationId xmlns:a16="http://schemas.microsoft.com/office/drawing/2014/main" id="{92E3F3CC-C93C-4DD4-964D-D29B4858024E}"/>
              </a:ext>
            </a:extLst>
          </p:cNvPr>
          <p:cNvGrpSpPr/>
          <p:nvPr/>
        </p:nvGrpSpPr>
        <p:grpSpPr>
          <a:xfrm flipH="1">
            <a:off x="838199" y="18703"/>
            <a:ext cx="9000000" cy="6846254"/>
            <a:chOff x="3109544" y="-54003"/>
            <a:chExt cx="9000000" cy="6918984"/>
          </a:xfrm>
          <a:gradFill>
            <a:gsLst>
              <a:gs pos="0">
                <a:schemeClr val="accent1">
                  <a:lumMod val="50000"/>
                  <a:alpha val="20000"/>
                </a:schemeClr>
              </a:gs>
              <a:gs pos="52000">
                <a:schemeClr val="accent1">
                  <a:lumMod val="75000"/>
                  <a:alpha val="47000"/>
                </a:schemeClr>
              </a:gs>
              <a:gs pos="100000">
                <a:schemeClr val="accent1">
                  <a:lumMod val="50000"/>
                  <a:alpha val="59000"/>
                </a:schemeClr>
              </a:gs>
            </a:gsLst>
            <a:lin ang="5400000" scaled="1"/>
          </a:gradFill>
        </p:grpSpPr>
        <p:sp>
          <p:nvSpPr>
            <p:cNvPr id="17" name="Rectángulo 16">
              <a:extLst>
                <a:ext uri="{FF2B5EF4-FFF2-40B4-BE49-F238E27FC236}">
                  <a16:creationId xmlns:a16="http://schemas.microsoft.com/office/drawing/2014/main" id="{EEC8B9C3-CC37-4E86-9EF7-1263D4FBA879}"/>
                </a:ext>
              </a:extLst>
            </p:cNvPr>
            <p:cNvSpPr/>
            <p:nvPr/>
          </p:nvSpPr>
          <p:spPr>
            <a:xfrm>
              <a:off x="5269544" y="-47019"/>
              <a:ext cx="6840000" cy="6912000"/>
            </a:xfrm>
            <a:prstGeom prst="rect">
              <a:avLst/>
            </a:prstGeom>
            <a:grp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8" name="Triángulo isósceles 17">
              <a:extLst>
                <a:ext uri="{FF2B5EF4-FFF2-40B4-BE49-F238E27FC236}">
                  <a16:creationId xmlns:a16="http://schemas.microsoft.com/office/drawing/2014/main" id="{37900272-2656-4B56-954B-5B9F6CFB8D9C}"/>
                </a:ext>
              </a:extLst>
            </p:cNvPr>
            <p:cNvSpPr/>
            <p:nvPr/>
          </p:nvSpPr>
          <p:spPr>
            <a:xfrm rot="16200000">
              <a:off x="733543" y="2321998"/>
              <a:ext cx="6912001" cy="2160000"/>
            </a:xfrm>
            <a:prstGeom prst="triangle">
              <a:avLst/>
            </a:prstGeom>
            <a:grp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grpSp>
        <p:nvGrpSpPr>
          <p:cNvPr id="12" name="Grupo 11">
            <a:extLst>
              <a:ext uri="{FF2B5EF4-FFF2-40B4-BE49-F238E27FC236}">
                <a16:creationId xmlns:a16="http://schemas.microsoft.com/office/drawing/2014/main" id="{6518DFA7-C9C8-4DFC-A4CC-2DA3A594F3EA}"/>
              </a:ext>
            </a:extLst>
          </p:cNvPr>
          <p:cNvGrpSpPr/>
          <p:nvPr/>
        </p:nvGrpSpPr>
        <p:grpSpPr>
          <a:xfrm flipH="1">
            <a:off x="19287" y="14903"/>
            <a:ext cx="9443362" cy="6850054"/>
            <a:chOff x="3109544" y="-54003"/>
            <a:chExt cx="9077416" cy="6918984"/>
          </a:xfrm>
          <a:gradFill>
            <a:gsLst>
              <a:gs pos="0">
                <a:schemeClr val="accent1">
                  <a:lumMod val="50000"/>
                </a:schemeClr>
              </a:gs>
              <a:gs pos="69000">
                <a:schemeClr val="accent1">
                  <a:lumMod val="50000"/>
                </a:schemeClr>
              </a:gs>
              <a:gs pos="100000">
                <a:schemeClr val="tx2">
                  <a:lumMod val="75000"/>
                </a:schemeClr>
              </a:gs>
            </a:gsLst>
            <a:lin ang="5400000" scaled="1"/>
          </a:gradFill>
        </p:grpSpPr>
        <p:sp>
          <p:nvSpPr>
            <p:cNvPr id="10" name="Rectángulo 9">
              <a:extLst>
                <a:ext uri="{FF2B5EF4-FFF2-40B4-BE49-F238E27FC236}">
                  <a16:creationId xmlns:a16="http://schemas.microsoft.com/office/drawing/2014/main" id="{6FC123BC-A1D6-409C-A65A-5CAA38D3E548}"/>
                </a:ext>
              </a:extLst>
            </p:cNvPr>
            <p:cNvSpPr/>
            <p:nvPr/>
          </p:nvSpPr>
          <p:spPr>
            <a:xfrm>
              <a:off x="5269544" y="-47019"/>
              <a:ext cx="6917416" cy="6912000"/>
            </a:xfrm>
            <a:prstGeom prst="rect">
              <a:avLst/>
            </a:prstGeom>
            <a:grp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1" name="Triángulo isósceles 10">
              <a:extLst>
                <a:ext uri="{FF2B5EF4-FFF2-40B4-BE49-F238E27FC236}">
                  <a16:creationId xmlns:a16="http://schemas.microsoft.com/office/drawing/2014/main" id="{66FE4EAA-2F7B-4BE6-8BFA-67D606C0A74B}"/>
                </a:ext>
              </a:extLst>
            </p:cNvPr>
            <p:cNvSpPr/>
            <p:nvPr/>
          </p:nvSpPr>
          <p:spPr>
            <a:xfrm rot="16200000">
              <a:off x="733543" y="2321998"/>
              <a:ext cx="6912001" cy="2160000"/>
            </a:xfrm>
            <a:prstGeom prst="triangle">
              <a:avLst/>
            </a:prstGeom>
            <a:grp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grpSp>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52473CFB-B52C-4DCB-8CF6-DACD2D872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5CB8E12B-064B-40E2-B2F8-F944CFA585F4}"/>
              </a:ext>
            </a:extLst>
          </p:cNvPr>
          <p:cNvSpPr txBox="1"/>
          <p:nvPr/>
        </p:nvSpPr>
        <p:spPr>
          <a:xfrm>
            <a:off x="-161639" y="258465"/>
            <a:ext cx="6833995" cy="769441"/>
          </a:xfrm>
          <a:prstGeom prst="rect">
            <a:avLst/>
          </a:prstGeom>
          <a:noFill/>
        </p:spPr>
        <p:txBody>
          <a:bodyPr wrap="square" rtlCol="0">
            <a:spAutoFit/>
          </a:bodyPr>
          <a:lstStyle/>
          <a:p>
            <a:pPr algn="ctr"/>
            <a:r>
              <a:rPr lang="es-MX" sz="4400" b="1" i="1" dirty="0">
                <a:solidFill>
                  <a:schemeClr val="bg1"/>
                </a:solidFill>
                <a:latin typeface="Bahnschrift Light SemiCondensed" panose="020B0502040204020203" pitchFamily="34" charset="0"/>
              </a:rPr>
              <a:t>Etapas clave </a:t>
            </a:r>
            <a:endParaRPr lang="es-CO" sz="4400" b="1" i="1" dirty="0">
              <a:solidFill>
                <a:schemeClr val="bg1"/>
              </a:solidFill>
              <a:latin typeface="Bahnschrift Light SemiCondensed" panose="020B0502040204020203" pitchFamily="34" charset="0"/>
            </a:endParaRPr>
          </a:p>
        </p:txBody>
      </p:sp>
      <p:sp>
        <p:nvSpPr>
          <p:cNvPr id="21" name="CuadroTexto 20">
            <a:extLst>
              <a:ext uri="{FF2B5EF4-FFF2-40B4-BE49-F238E27FC236}">
                <a16:creationId xmlns:a16="http://schemas.microsoft.com/office/drawing/2014/main" id="{C879ED86-E6AA-4AEB-98CA-1214C793698C}"/>
              </a:ext>
            </a:extLst>
          </p:cNvPr>
          <p:cNvSpPr txBox="1"/>
          <p:nvPr/>
        </p:nvSpPr>
        <p:spPr>
          <a:xfrm>
            <a:off x="543887" y="1683167"/>
            <a:ext cx="5310788" cy="707886"/>
          </a:xfrm>
          <a:prstGeom prst="rect">
            <a:avLst/>
          </a:prstGeom>
          <a:noFill/>
        </p:spPr>
        <p:txBody>
          <a:bodyPr wrap="square" rtlCol="0">
            <a:spAutoFit/>
          </a:bodyPr>
          <a:lstStyle/>
          <a:p>
            <a:pPr algn="ctr"/>
            <a:r>
              <a:rPr lang="es-MX" sz="4000" i="1" dirty="0">
                <a:solidFill>
                  <a:schemeClr val="bg1"/>
                </a:solidFill>
                <a:latin typeface="Agency FB" panose="020B0503020202020204" pitchFamily="34" charset="0"/>
              </a:rPr>
              <a:t>Recopilación y análisis de datos</a:t>
            </a:r>
            <a:endParaRPr lang="es-CO" sz="4000" i="1" dirty="0">
              <a:solidFill>
                <a:schemeClr val="bg1"/>
              </a:solidFill>
              <a:latin typeface="Agency FB" panose="020B0503020202020204" pitchFamily="34" charset="0"/>
            </a:endParaRPr>
          </a:p>
        </p:txBody>
      </p:sp>
      <p:sp>
        <p:nvSpPr>
          <p:cNvPr id="22" name="Triángulo isósceles 21">
            <a:extLst>
              <a:ext uri="{FF2B5EF4-FFF2-40B4-BE49-F238E27FC236}">
                <a16:creationId xmlns:a16="http://schemas.microsoft.com/office/drawing/2014/main" id="{F53432A1-C733-42D3-9DB9-97057B99F35A}"/>
              </a:ext>
            </a:extLst>
          </p:cNvPr>
          <p:cNvSpPr/>
          <p:nvPr/>
        </p:nvSpPr>
        <p:spPr>
          <a:xfrm rot="5400000">
            <a:off x="368092" y="1968367"/>
            <a:ext cx="228170" cy="230129"/>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3" name="CuadroTexto 22">
            <a:extLst>
              <a:ext uri="{FF2B5EF4-FFF2-40B4-BE49-F238E27FC236}">
                <a16:creationId xmlns:a16="http://schemas.microsoft.com/office/drawing/2014/main" id="{70BAA8C0-B272-42E9-BC17-6817EAB11E67}"/>
              </a:ext>
            </a:extLst>
          </p:cNvPr>
          <p:cNvSpPr txBox="1"/>
          <p:nvPr/>
        </p:nvSpPr>
        <p:spPr>
          <a:xfrm>
            <a:off x="543887" y="2483696"/>
            <a:ext cx="5753846" cy="707886"/>
          </a:xfrm>
          <a:prstGeom prst="rect">
            <a:avLst/>
          </a:prstGeom>
          <a:noFill/>
        </p:spPr>
        <p:txBody>
          <a:bodyPr wrap="square" rtlCol="0">
            <a:spAutoFit/>
          </a:bodyPr>
          <a:lstStyle/>
          <a:p>
            <a:pPr algn="ctr"/>
            <a:r>
              <a:rPr lang="es-MX" sz="4000" i="1" dirty="0">
                <a:solidFill>
                  <a:schemeClr val="bg1"/>
                </a:solidFill>
                <a:latin typeface="Agency FB" panose="020B0503020202020204" pitchFamily="34" charset="0"/>
              </a:rPr>
              <a:t>Selección de variables relevantes</a:t>
            </a:r>
            <a:endParaRPr lang="es-CO" sz="4000" i="1" dirty="0">
              <a:solidFill>
                <a:schemeClr val="bg1"/>
              </a:solidFill>
              <a:latin typeface="Agency FB" panose="020B0503020202020204" pitchFamily="34" charset="0"/>
            </a:endParaRPr>
          </a:p>
        </p:txBody>
      </p:sp>
      <p:sp>
        <p:nvSpPr>
          <p:cNvPr id="24" name="Triángulo isósceles 23">
            <a:extLst>
              <a:ext uri="{FF2B5EF4-FFF2-40B4-BE49-F238E27FC236}">
                <a16:creationId xmlns:a16="http://schemas.microsoft.com/office/drawing/2014/main" id="{FBAF2CA7-6AAA-4AB9-9EE6-8DFAEE2D0B8B}"/>
              </a:ext>
            </a:extLst>
          </p:cNvPr>
          <p:cNvSpPr/>
          <p:nvPr/>
        </p:nvSpPr>
        <p:spPr>
          <a:xfrm rot="5400000">
            <a:off x="368092" y="2768896"/>
            <a:ext cx="228170" cy="230129"/>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id="{8EB802AF-8CDB-4FC8-8C22-2C583C232FEA}"/>
              </a:ext>
            </a:extLst>
          </p:cNvPr>
          <p:cNvSpPr txBox="1"/>
          <p:nvPr/>
        </p:nvSpPr>
        <p:spPr>
          <a:xfrm>
            <a:off x="543886" y="3376868"/>
            <a:ext cx="8695363" cy="1323439"/>
          </a:xfrm>
          <a:prstGeom prst="rect">
            <a:avLst/>
          </a:prstGeom>
          <a:noFill/>
        </p:spPr>
        <p:txBody>
          <a:bodyPr wrap="square" rtlCol="0">
            <a:spAutoFit/>
          </a:bodyPr>
          <a:lstStyle/>
          <a:p>
            <a:r>
              <a:rPr lang="es-MX" sz="4000" i="1" dirty="0">
                <a:solidFill>
                  <a:schemeClr val="bg1"/>
                </a:solidFill>
                <a:latin typeface="Agency FB" panose="020B0503020202020204" pitchFamily="34" charset="0"/>
              </a:rPr>
              <a:t>Diseño y desarrollo de la arquitectura de la red neuronal</a:t>
            </a:r>
            <a:endParaRPr lang="es-CO" sz="4000" i="1" dirty="0">
              <a:solidFill>
                <a:schemeClr val="bg1"/>
              </a:solidFill>
              <a:latin typeface="Agency FB" panose="020B0503020202020204" pitchFamily="34" charset="0"/>
            </a:endParaRPr>
          </a:p>
        </p:txBody>
      </p:sp>
      <p:sp>
        <p:nvSpPr>
          <p:cNvPr id="26" name="Triángulo isósceles 25">
            <a:extLst>
              <a:ext uri="{FF2B5EF4-FFF2-40B4-BE49-F238E27FC236}">
                <a16:creationId xmlns:a16="http://schemas.microsoft.com/office/drawing/2014/main" id="{60A4F60B-0B93-4C36-8E96-278505AC4560}"/>
              </a:ext>
            </a:extLst>
          </p:cNvPr>
          <p:cNvSpPr/>
          <p:nvPr/>
        </p:nvSpPr>
        <p:spPr>
          <a:xfrm rot="5400000">
            <a:off x="368092" y="3662068"/>
            <a:ext cx="228170" cy="230129"/>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7" name="CuadroTexto 26">
            <a:extLst>
              <a:ext uri="{FF2B5EF4-FFF2-40B4-BE49-F238E27FC236}">
                <a16:creationId xmlns:a16="http://schemas.microsoft.com/office/drawing/2014/main" id="{A1FF4E03-50DC-4E62-818A-5142D304F006}"/>
              </a:ext>
            </a:extLst>
          </p:cNvPr>
          <p:cNvSpPr txBox="1"/>
          <p:nvPr/>
        </p:nvSpPr>
        <p:spPr>
          <a:xfrm>
            <a:off x="543886" y="4641083"/>
            <a:ext cx="8695363" cy="707886"/>
          </a:xfrm>
          <a:prstGeom prst="rect">
            <a:avLst/>
          </a:prstGeom>
          <a:noFill/>
        </p:spPr>
        <p:txBody>
          <a:bodyPr wrap="square" rtlCol="0">
            <a:spAutoFit/>
          </a:bodyPr>
          <a:lstStyle/>
          <a:p>
            <a:r>
              <a:rPr lang="es-MX" sz="4000" i="1" dirty="0">
                <a:solidFill>
                  <a:schemeClr val="bg1"/>
                </a:solidFill>
                <a:latin typeface="Agency FB" panose="020B0503020202020204" pitchFamily="34" charset="0"/>
              </a:rPr>
              <a:t>Validación en un ambiente de prueba </a:t>
            </a:r>
            <a:endParaRPr lang="es-CO" sz="4000" i="1" dirty="0">
              <a:solidFill>
                <a:schemeClr val="bg1"/>
              </a:solidFill>
              <a:latin typeface="Agency FB" panose="020B0503020202020204" pitchFamily="34" charset="0"/>
            </a:endParaRPr>
          </a:p>
        </p:txBody>
      </p:sp>
      <p:sp>
        <p:nvSpPr>
          <p:cNvPr id="28" name="Triángulo isósceles 27">
            <a:extLst>
              <a:ext uri="{FF2B5EF4-FFF2-40B4-BE49-F238E27FC236}">
                <a16:creationId xmlns:a16="http://schemas.microsoft.com/office/drawing/2014/main" id="{8BBE032E-41AC-47B2-9938-AB4348D17B99}"/>
              </a:ext>
            </a:extLst>
          </p:cNvPr>
          <p:cNvSpPr/>
          <p:nvPr/>
        </p:nvSpPr>
        <p:spPr>
          <a:xfrm rot="5400000">
            <a:off x="368092" y="4926283"/>
            <a:ext cx="228170" cy="230129"/>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9" name="CuadroTexto 28">
            <a:extLst>
              <a:ext uri="{FF2B5EF4-FFF2-40B4-BE49-F238E27FC236}">
                <a16:creationId xmlns:a16="http://schemas.microsoft.com/office/drawing/2014/main" id="{426F0349-34FC-41AE-9487-79EA6F05F785}"/>
              </a:ext>
            </a:extLst>
          </p:cNvPr>
          <p:cNvSpPr txBox="1"/>
          <p:nvPr/>
        </p:nvSpPr>
        <p:spPr>
          <a:xfrm>
            <a:off x="543887" y="5400620"/>
            <a:ext cx="4739936" cy="707886"/>
          </a:xfrm>
          <a:prstGeom prst="rect">
            <a:avLst/>
          </a:prstGeom>
          <a:noFill/>
        </p:spPr>
        <p:txBody>
          <a:bodyPr wrap="square" rtlCol="0">
            <a:spAutoFit/>
          </a:bodyPr>
          <a:lstStyle/>
          <a:p>
            <a:r>
              <a:rPr lang="es-CO" sz="4000" i="1" dirty="0">
                <a:solidFill>
                  <a:schemeClr val="bg1"/>
                </a:solidFill>
                <a:latin typeface="Agency FB" panose="020B0503020202020204" pitchFamily="34" charset="0"/>
              </a:rPr>
              <a:t>Análisis de resultados</a:t>
            </a:r>
          </a:p>
        </p:txBody>
      </p:sp>
      <p:sp>
        <p:nvSpPr>
          <p:cNvPr id="30" name="Triángulo isósceles 29">
            <a:extLst>
              <a:ext uri="{FF2B5EF4-FFF2-40B4-BE49-F238E27FC236}">
                <a16:creationId xmlns:a16="http://schemas.microsoft.com/office/drawing/2014/main" id="{EA11E525-3542-422D-A9FC-B4DA1A7B15FB}"/>
              </a:ext>
            </a:extLst>
          </p:cNvPr>
          <p:cNvSpPr/>
          <p:nvPr/>
        </p:nvSpPr>
        <p:spPr>
          <a:xfrm rot="5400000">
            <a:off x="368092" y="5685820"/>
            <a:ext cx="228170" cy="230129"/>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426052551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23000">
              <a:schemeClr val="accent1">
                <a:lumMod val="45000"/>
                <a:lumOff val="55000"/>
              </a:schemeClr>
            </a:gs>
            <a:gs pos="83000">
              <a:schemeClr val="accent1">
                <a:lumMod val="45000"/>
                <a:lumOff val="55000"/>
              </a:schemeClr>
            </a:gs>
            <a:gs pos="100000">
              <a:schemeClr val="accent1"/>
            </a:gs>
          </a:gsLst>
          <a:lin ang="5400000" scaled="1"/>
        </a:gradFill>
        <a:effectLst/>
      </p:bgPr>
    </p:bg>
    <p:spTree>
      <p:nvGrpSpPr>
        <p:cNvPr id="1" name=""/>
        <p:cNvGrpSpPr/>
        <p:nvPr/>
      </p:nvGrpSpPr>
      <p:grpSpPr>
        <a:xfrm>
          <a:off x="0" y="0"/>
          <a:ext cx="0" cy="0"/>
          <a:chOff x="0" y="0"/>
          <a:chExt cx="0" cy="0"/>
        </a:xfrm>
      </p:grpSpPr>
      <p:sp>
        <p:nvSpPr>
          <p:cNvPr id="50" name="Diagrama de flujo: datos almacenados 49">
            <a:extLst>
              <a:ext uri="{FF2B5EF4-FFF2-40B4-BE49-F238E27FC236}">
                <a16:creationId xmlns:a16="http://schemas.microsoft.com/office/drawing/2014/main" id="{AD14D082-563E-4CCD-8755-F2508C6E8B2A}"/>
              </a:ext>
            </a:extLst>
          </p:cNvPr>
          <p:cNvSpPr/>
          <p:nvPr/>
        </p:nvSpPr>
        <p:spPr>
          <a:xfrm>
            <a:off x="9305974" y="671355"/>
            <a:ext cx="2556000" cy="3960000"/>
          </a:xfrm>
          <a:prstGeom prst="flowChartOnlineStorage">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1" name="Diagrama de flujo: datos almacenados 40">
            <a:extLst>
              <a:ext uri="{FF2B5EF4-FFF2-40B4-BE49-F238E27FC236}">
                <a16:creationId xmlns:a16="http://schemas.microsoft.com/office/drawing/2014/main" id="{BB0E4068-F841-40A1-9252-628943ABE3E6}"/>
              </a:ext>
            </a:extLst>
          </p:cNvPr>
          <p:cNvSpPr/>
          <p:nvPr/>
        </p:nvSpPr>
        <p:spPr>
          <a:xfrm>
            <a:off x="6368876" y="614510"/>
            <a:ext cx="2556000" cy="3960000"/>
          </a:xfrm>
          <a:prstGeom prst="flowChartOnlineStorage">
            <a:avLst/>
          </a:prstGeom>
          <a:solidFill>
            <a:srgbClr val="66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Diagrama de flujo: datos almacenados 31">
            <a:extLst>
              <a:ext uri="{FF2B5EF4-FFF2-40B4-BE49-F238E27FC236}">
                <a16:creationId xmlns:a16="http://schemas.microsoft.com/office/drawing/2014/main" id="{4305EE01-8347-4AE2-AF32-3BE32C6B5F8C}"/>
              </a:ext>
            </a:extLst>
          </p:cNvPr>
          <p:cNvSpPr/>
          <p:nvPr/>
        </p:nvSpPr>
        <p:spPr>
          <a:xfrm>
            <a:off x="3234440" y="711327"/>
            <a:ext cx="2556000" cy="3960000"/>
          </a:xfrm>
          <a:prstGeom prst="flowChartOnlineStorag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Diagrama de flujo: datos almacenados 9">
            <a:extLst>
              <a:ext uri="{FF2B5EF4-FFF2-40B4-BE49-F238E27FC236}">
                <a16:creationId xmlns:a16="http://schemas.microsoft.com/office/drawing/2014/main" id="{742C47FE-E1E9-4B66-9601-F179AA2879A5}"/>
              </a:ext>
            </a:extLst>
          </p:cNvPr>
          <p:cNvSpPr/>
          <p:nvPr/>
        </p:nvSpPr>
        <p:spPr>
          <a:xfrm>
            <a:off x="166930" y="632346"/>
            <a:ext cx="2556000" cy="3960000"/>
          </a:xfrm>
          <a:prstGeom prst="flowChartOnlineStorage">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Diagrama de flujo: proceso 4">
            <a:extLst>
              <a:ext uri="{FF2B5EF4-FFF2-40B4-BE49-F238E27FC236}">
                <a16:creationId xmlns:a16="http://schemas.microsoft.com/office/drawing/2014/main" id="{E80D99CA-285A-4318-B8ED-2E1333101E21}"/>
              </a:ext>
            </a:extLst>
          </p:cNvPr>
          <p:cNvSpPr/>
          <p:nvPr/>
        </p:nvSpPr>
        <p:spPr>
          <a:xfrm rot="5400000">
            <a:off x="4980000" y="-3508828"/>
            <a:ext cx="2232000" cy="12192000"/>
          </a:xfrm>
          <a:prstGeom prst="flowChartProcess">
            <a:avLst/>
          </a:prstGeom>
          <a:gradFill flip="none" rotWithShape="1">
            <a:gsLst>
              <a:gs pos="0">
                <a:schemeClr val="tx1"/>
              </a:gs>
              <a:gs pos="50000">
                <a:schemeClr val="bg1">
                  <a:lumMod val="65000"/>
                </a:schemeClr>
              </a:gs>
              <a:gs pos="30000">
                <a:schemeClr val="tx1">
                  <a:lumMod val="65000"/>
                  <a:lumOff val="35000"/>
                </a:schemeClr>
              </a:gs>
              <a:gs pos="70000">
                <a:schemeClr val="tx1">
                  <a:lumMod val="65000"/>
                  <a:lumOff val="35000"/>
                </a:schemeClr>
              </a:gs>
              <a:gs pos="97000">
                <a:schemeClr val="tx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cxnSp>
        <p:nvCxnSpPr>
          <p:cNvPr id="7" name="Conector recto 6">
            <a:extLst>
              <a:ext uri="{FF2B5EF4-FFF2-40B4-BE49-F238E27FC236}">
                <a16:creationId xmlns:a16="http://schemas.microsoft.com/office/drawing/2014/main" id="{CFCC3CCF-D978-4F4F-B9D5-E078923720F5}"/>
              </a:ext>
            </a:extLst>
          </p:cNvPr>
          <p:cNvCxnSpPr/>
          <p:nvPr/>
        </p:nvCxnSpPr>
        <p:spPr>
          <a:xfrm>
            <a:off x="0" y="1683657"/>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A7B9AED9-FB82-4392-8E43-86AA8BEFF649}"/>
              </a:ext>
            </a:extLst>
          </p:cNvPr>
          <p:cNvCxnSpPr/>
          <p:nvPr/>
        </p:nvCxnSpPr>
        <p:spPr>
          <a:xfrm>
            <a:off x="0" y="3490686"/>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3" name="Grupo 62">
            <a:extLst>
              <a:ext uri="{FF2B5EF4-FFF2-40B4-BE49-F238E27FC236}">
                <a16:creationId xmlns:a16="http://schemas.microsoft.com/office/drawing/2014/main" id="{275D41A8-148D-457A-88DF-C05BE978AAC2}"/>
              </a:ext>
            </a:extLst>
          </p:cNvPr>
          <p:cNvGrpSpPr/>
          <p:nvPr/>
        </p:nvGrpSpPr>
        <p:grpSpPr>
          <a:xfrm>
            <a:off x="334829" y="553365"/>
            <a:ext cx="3268660" cy="4038981"/>
            <a:chOff x="334829" y="553365"/>
            <a:chExt cx="3268660" cy="4038981"/>
          </a:xfrm>
        </p:grpSpPr>
        <p:sp>
          <p:nvSpPr>
            <p:cNvPr id="9" name="Diagrama de flujo: datos almacenados 8">
              <a:extLst>
                <a:ext uri="{FF2B5EF4-FFF2-40B4-BE49-F238E27FC236}">
                  <a16:creationId xmlns:a16="http://schemas.microsoft.com/office/drawing/2014/main" id="{D54743CB-94B2-4101-976E-F01622045746}"/>
                </a:ext>
              </a:extLst>
            </p:cNvPr>
            <p:cNvSpPr/>
            <p:nvPr/>
          </p:nvSpPr>
          <p:spPr>
            <a:xfrm flipH="1">
              <a:off x="523275" y="632346"/>
              <a:ext cx="2556000" cy="3960000"/>
            </a:xfrm>
            <a:prstGeom prst="flowChartOnlineStorage">
              <a:avLst/>
            </a:prstGeom>
            <a:gradFill>
              <a:gsLst>
                <a:gs pos="0">
                  <a:srgbClr val="00467C"/>
                </a:gs>
                <a:gs pos="100000">
                  <a:srgbClr val="006666"/>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Forma libre: forma 14">
              <a:extLst>
                <a:ext uri="{FF2B5EF4-FFF2-40B4-BE49-F238E27FC236}">
                  <a16:creationId xmlns:a16="http://schemas.microsoft.com/office/drawing/2014/main" id="{C21685B1-0D33-47CB-AF83-E2DBA9782700}"/>
                </a:ext>
              </a:extLst>
            </p:cNvPr>
            <p:cNvSpPr/>
            <p:nvPr/>
          </p:nvSpPr>
          <p:spPr>
            <a:xfrm>
              <a:off x="760017" y="650346"/>
              <a:ext cx="2052000" cy="452371"/>
            </a:xfrm>
            <a:custGeom>
              <a:avLst/>
              <a:gdLst>
                <a:gd name="connsiteX0" fmla="*/ 0 w 1922765"/>
                <a:gd name="connsiteY0" fmla="*/ 0 h 452371"/>
                <a:gd name="connsiteX1" fmla="*/ 1651656 w 1922765"/>
                <a:gd name="connsiteY1" fmla="*/ 0 h 452371"/>
                <a:gd name="connsiteX2" fmla="*/ 1922722 w 1922765"/>
                <a:gd name="connsiteY2" fmla="*/ 452190 h 452371"/>
                <a:gd name="connsiteX3" fmla="*/ 1922765 w 1922765"/>
                <a:gd name="connsiteY3" fmla="*/ 452371 h 452371"/>
                <a:gd name="connsiteX4" fmla="*/ 255795 w 1922765"/>
                <a:gd name="connsiteY4" fmla="*/ 452371 h 452371"/>
                <a:gd name="connsiteX5" fmla="*/ 255752 w 1922765"/>
                <a:gd name="connsiteY5" fmla="*/ 452190 h 452371"/>
                <a:gd name="connsiteX6" fmla="*/ 28265 w 1922765"/>
                <a:gd name="connsiteY6" fmla="*/ 10224 h 452371"/>
                <a:gd name="connsiteX7" fmla="*/ 0 w 1922765"/>
                <a:gd name="connsiteY7" fmla="*/ 3593 h 45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2765" h="452371">
                  <a:moveTo>
                    <a:pt x="0" y="0"/>
                  </a:moveTo>
                  <a:lnTo>
                    <a:pt x="1651656" y="0"/>
                  </a:lnTo>
                  <a:cubicBezTo>
                    <a:pt x="1754647" y="0"/>
                    <a:pt x="1849076" y="169709"/>
                    <a:pt x="1922722" y="452190"/>
                  </a:cubicBezTo>
                  <a:lnTo>
                    <a:pt x="1922765" y="452371"/>
                  </a:lnTo>
                  <a:lnTo>
                    <a:pt x="255795" y="452371"/>
                  </a:lnTo>
                  <a:lnTo>
                    <a:pt x="255752" y="452190"/>
                  </a:lnTo>
                  <a:cubicBezTo>
                    <a:pt x="192627" y="210064"/>
                    <a:pt x="114233" y="50790"/>
                    <a:pt x="28265" y="10224"/>
                  </a:cubicBezTo>
                  <a:lnTo>
                    <a:pt x="0" y="3593"/>
                  </a:lnTo>
                  <a:close/>
                </a:path>
              </a:pathLst>
            </a:cu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3" name="Forma libre: forma 22">
              <a:extLst>
                <a:ext uri="{FF2B5EF4-FFF2-40B4-BE49-F238E27FC236}">
                  <a16:creationId xmlns:a16="http://schemas.microsoft.com/office/drawing/2014/main" id="{5829554E-D7A7-4A3E-B222-C1D4247979D8}"/>
                </a:ext>
              </a:extLst>
            </p:cNvPr>
            <p:cNvSpPr/>
            <p:nvPr/>
          </p:nvSpPr>
          <p:spPr>
            <a:xfrm>
              <a:off x="849103" y="3692346"/>
              <a:ext cx="2052000" cy="900000"/>
            </a:xfrm>
            <a:custGeom>
              <a:avLst/>
              <a:gdLst>
                <a:gd name="connsiteX0" fmla="*/ 274550 w 2017609"/>
                <a:gd name="connsiteY0" fmla="*/ 0 h 957943"/>
                <a:gd name="connsiteX1" fmla="*/ 1907400 w 2017609"/>
                <a:gd name="connsiteY1" fmla="*/ 0 h 957943"/>
                <a:gd name="connsiteX2" fmla="*/ 1969547 w 2017609"/>
                <a:gd name="connsiteY2" fmla="*/ 12547 h 957943"/>
                <a:gd name="connsiteX3" fmla="*/ 2017609 w 2017609"/>
                <a:gd name="connsiteY3" fmla="*/ 44951 h 957943"/>
                <a:gd name="connsiteX4" fmla="*/ 2011222 w 2017609"/>
                <a:gd name="connsiteY4" fmla="*/ 93820 h 957943"/>
                <a:gd name="connsiteX5" fmla="*/ 1701461 w 2017609"/>
                <a:gd name="connsiteY5" fmla="*/ 956633 h 957943"/>
                <a:gd name="connsiteX6" fmla="*/ 1695876 w 2017609"/>
                <a:gd name="connsiteY6" fmla="*/ 957943 h 957943"/>
                <a:gd name="connsiteX7" fmla="*/ 274550 w 2017609"/>
                <a:gd name="connsiteY7" fmla="*/ 957943 h 957943"/>
                <a:gd name="connsiteX8" fmla="*/ 240442 w 2017609"/>
                <a:gd name="connsiteY8" fmla="*/ 951057 h 957943"/>
                <a:gd name="connsiteX9" fmla="*/ 0 w 2017609"/>
                <a:gd name="connsiteY9" fmla="*/ 950102 h 957943"/>
                <a:gd name="connsiteX10" fmla="*/ 13606 w 2017609"/>
                <a:gd name="connsiteY10" fmla="*/ 911688 h 957943"/>
                <a:gd name="connsiteX11" fmla="*/ 150016 w 2017609"/>
                <a:gd name="connsiteY11" fmla="*/ 213596 h 957943"/>
                <a:gd name="connsiteX12" fmla="*/ 167667 w 2017609"/>
                <a:gd name="connsiteY12" fmla="*/ 43274 h 957943"/>
                <a:gd name="connsiteX13" fmla="*/ 185283 w 2017609"/>
                <a:gd name="connsiteY13" fmla="*/ 27268 h 957943"/>
                <a:gd name="connsiteX14" fmla="*/ 274550 w 2017609"/>
                <a:gd name="connsiteY14" fmla="*/ 0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7609" h="957943">
                  <a:moveTo>
                    <a:pt x="274550" y="0"/>
                  </a:moveTo>
                  <a:lnTo>
                    <a:pt x="1907400" y="0"/>
                  </a:lnTo>
                  <a:cubicBezTo>
                    <a:pt x="1929445" y="0"/>
                    <a:pt x="1950446" y="4468"/>
                    <a:pt x="1969547" y="12547"/>
                  </a:cubicBezTo>
                  <a:lnTo>
                    <a:pt x="2017609" y="44951"/>
                  </a:lnTo>
                  <a:lnTo>
                    <a:pt x="2011222" y="93820"/>
                  </a:lnTo>
                  <a:cubicBezTo>
                    <a:pt x="1942324" y="567843"/>
                    <a:pt x="1830412" y="895785"/>
                    <a:pt x="1701461" y="956633"/>
                  </a:cubicBezTo>
                  <a:lnTo>
                    <a:pt x="1695876" y="957943"/>
                  </a:lnTo>
                  <a:lnTo>
                    <a:pt x="274550" y="957943"/>
                  </a:lnTo>
                  <a:lnTo>
                    <a:pt x="240442" y="951057"/>
                  </a:lnTo>
                  <a:lnTo>
                    <a:pt x="0" y="950102"/>
                  </a:lnTo>
                  <a:lnTo>
                    <a:pt x="13606" y="911688"/>
                  </a:lnTo>
                  <a:cubicBezTo>
                    <a:pt x="70273" y="733761"/>
                    <a:pt x="117228" y="494147"/>
                    <a:pt x="150016" y="213596"/>
                  </a:cubicBezTo>
                  <a:lnTo>
                    <a:pt x="167667" y="43274"/>
                  </a:lnTo>
                  <a:lnTo>
                    <a:pt x="185283" y="27268"/>
                  </a:lnTo>
                  <a:cubicBezTo>
                    <a:pt x="210765" y="10052"/>
                    <a:pt x="241484" y="0"/>
                    <a:pt x="274550" y="0"/>
                  </a:cubicBezTo>
                  <a:close/>
                </a:path>
              </a:pathLst>
            </a:custGeom>
            <a:effectLst>
              <a:innerShdw blurRad="63500" dist="50800" dir="5400000">
                <a:prstClr val="black">
                  <a:alpha val="50000"/>
                </a:prstClr>
              </a:inn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pic>
          <p:nvPicPr>
            <p:cNvPr id="25" name="Gráfico 24" descr="Semáforo">
              <a:extLst>
                <a:ext uri="{FF2B5EF4-FFF2-40B4-BE49-F238E27FC236}">
                  <a16:creationId xmlns:a16="http://schemas.microsoft.com/office/drawing/2014/main" id="{DBBB9009-8B75-4FB0-8322-B0DEFBF5EA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9734" y="3752069"/>
              <a:ext cx="811786" cy="811786"/>
            </a:xfrm>
            <a:prstGeom prst="rect">
              <a:avLst/>
            </a:prstGeom>
          </p:spPr>
        </p:pic>
        <p:sp>
          <p:nvSpPr>
            <p:cNvPr id="26" name="Rectángulo 25">
              <a:extLst>
                <a:ext uri="{FF2B5EF4-FFF2-40B4-BE49-F238E27FC236}">
                  <a16:creationId xmlns:a16="http://schemas.microsoft.com/office/drawing/2014/main" id="{E1982716-709A-40C7-9626-48DED8B91D83}"/>
                </a:ext>
              </a:extLst>
            </p:cNvPr>
            <p:cNvSpPr/>
            <p:nvPr/>
          </p:nvSpPr>
          <p:spPr>
            <a:xfrm>
              <a:off x="917078" y="553365"/>
              <a:ext cx="1737878" cy="646331"/>
            </a:xfrm>
            <a:prstGeom prst="rect">
              <a:avLst/>
            </a:prstGeom>
            <a:noFill/>
          </p:spPr>
          <p:txBody>
            <a:bodyPr wrap="square" lIns="91440" tIns="45720" rIns="91440" bIns="45720">
              <a:spAutoFit/>
            </a:bodyPr>
            <a:lstStyle/>
            <a:p>
              <a:pPr algn="ctr"/>
              <a:r>
                <a:rPr lang="es-E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2019</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9" name="Forma libre: forma 28">
              <a:extLst>
                <a:ext uri="{FF2B5EF4-FFF2-40B4-BE49-F238E27FC236}">
                  <a16:creationId xmlns:a16="http://schemas.microsoft.com/office/drawing/2014/main" id="{FE905287-F964-4E5F-A51C-CE821D8AF952}"/>
                </a:ext>
              </a:extLst>
            </p:cNvPr>
            <p:cNvSpPr/>
            <p:nvPr/>
          </p:nvSpPr>
          <p:spPr>
            <a:xfrm rot="2857848">
              <a:off x="1546622" y="847630"/>
              <a:ext cx="750443" cy="3174029"/>
            </a:xfrm>
            <a:custGeom>
              <a:avLst/>
              <a:gdLst>
                <a:gd name="connsiteX0" fmla="*/ 128761 w 750443"/>
                <a:gd name="connsiteY0" fmla="*/ 0 h 3247694"/>
                <a:gd name="connsiteX1" fmla="*/ 149385 w 750443"/>
                <a:gd name="connsiteY1" fmla="*/ 11456 h 3247694"/>
                <a:gd name="connsiteX2" fmla="*/ 675901 w 750443"/>
                <a:gd name="connsiteY2" fmla="*/ 368145 h 3247694"/>
                <a:gd name="connsiteX3" fmla="*/ 750443 w 750443"/>
                <a:gd name="connsiteY3" fmla="*/ 426106 h 3247694"/>
                <a:gd name="connsiteX4" fmla="*/ 610492 w 750443"/>
                <a:gd name="connsiteY4" fmla="*/ 3247694 h 3247694"/>
                <a:gd name="connsiteX5" fmla="*/ 601275 w 750443"/>
                <a:gd name="connsiteY5" fmla="*/ 3236103 h 3247694"/>
                <a:gd name="connsiteX6" fmla="*/ 121405 w 750443"/>
                <a:gd name="connsiteY6" fmla="*/ 2711644 h 3247694"/>
                <a:gd name="connsiteX7" fmla="*/ 0 w 750443"/>
                <a:gd name="connsiteY7" fmla="*/ 2595985 h 324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443" h="3247694">
                  <a:moveTo>
                    <a:pt x="128761" y="0"/>
                  </a:moveTo>
                  <a:lnTo>
                    <a:pt x="149385" y="11456"/>
                  </a:lnTo>
                  <a:cubicBezTo>
                    <a:pt x="307733" y="103716"/>
                    <a:pt x="486367" y="224438"/>
                    <a:pt x="675901" y="368145"/>
                  </a:cubicBezTo>
                  <a:lnTo>
                    <a:pt x="750443" y="426106"/>
                  </a:lnTo>
                  <a:lnTo>
                    <a:pt x="610492" y="3247694"/>
                  </a:lnTo>
                  <a:lnTo>
                    <a:pt x="601275" y="3236103"/>
                  </a:lnTo>
                  <a:cubicBezTo>
                    <a:pt x="466260" y="3071504"/>
                    <a:pt x="304199" y="2893736"/>
                    <a:pt x="121405" y="2711644"/>
                  </a:cubicBezTo>
                  <a:lnTo>
                    <a:pt x="0" y="2595985"/>
                  </a:lnTo>
                  <a:close/>
                </a:path>
              </a:pathLst>
            </a:custGeom>
            <a:solidFill>
              <a:schemeClr val="bg2">
                <a:lumMod val="75000"/>
                <a:alpha val="2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s-CO" dirty="0"/>
            </a:p>
          </p:txBody>
        </p:sp>
        <p:sp>
          <p:nvSpPr>
            <p:cNvPr id="30" name="CuadroTexto 29">
              <a:extLst>
                <a:ext uri="{FF2B5EF4-FFF2-40B4-BE49-F238E27FC236}">
                  <a16:creationId xmlns:a16="http://schemas.microsoft.com/office/drawing/2014/main" id="{49819A53-76B5-4FD7-8DE2-9830BBE207F4}"/>
                </a:ext>
              </a:extLst>
            </p:cNvPr>
            <p:cNvSpPr txBox="1"/>
            <p:nvPr/>
          </p:nvSpPr>
          <p:spPr>
            <a:xfrm>
              <a:off x="918032" y="1099798"/>
              <a:ext cx="2685457" cy="830997"/>
            </a:xfrm>
            <a:prstGeom prst="rect">
              <a:avLst/>
            </a:prstGeom>
            <a:noFill/>
          </p:spPr>
          <p:txBody>
            <a:bodyPr wrap="square" rtlCol="0">
              <a:spAutoFit/>
            </a:bodyPr>
            <a:lstStyle/>
            <a:p>
              <a:r>
                <a:rPr lang="es-MX" sz="2400" b="1" i="1" dirty="0">
                  <a:solidFill>
                    <a:schemeClr val="bg1"/>
                  </a:solidFill>
                  <a:latin typeface="Bahnschrift SemiBold" panose="020B0502040204020203" pitchFamily="34" charset="0"/>
                </a:rPr>
                <a:t>Siemens               </a:t>
              </a:r>
              <a:r>
                <a:rPr lang="es-MX" sz="2400" b="1" i="1" dirty="0">
                  <a:solidFill>
                    <a:srgbClr val="3A6A73"/>
                  </a:solidFill>
                  <a:latin typeface="Bahnschrift SemiBold" panose="020B0502040204020203" pitchFamily="34" charset="0"/>
                </a:rPr>
                <a:t>-----</a:t>
              </a:r>
              <a:r>
                <a:rPr lang="es-MX" sz="2400" b="1" i="1" dirty="0">
                  <a:solidFill>
                    <a:schemeClr val="bg1"/>
                  </a:solidFill>
                  <a:latin typeface="Bahnschrift SemiBold" panose="020B0502040204020203" pitchFamily="34" charset="0"/>
                </a:rPr>
                <a:t>Mobility</a:t>
              </a:r>
              <a:endParaRPr lang="es-CO" sz="2400" b="1" i="1" dirty="0">
                <a:solidFill>
                  <a:schemeClr val="bg1"/>
                </a:solidFill>
                <a:latin typeface="Bahnschrift SemiBold" panose="020B0502040204020203" pitchFamily="34" charset="0"/>
              </a:endParaRPr>
            </a:p>
          </p:txBody>
        </p:sp>
        <p:sp>
          <p:nvSpPr>
            <p:cNvPr id="31" name="CuadroTexto 30">
              <a:extLst>
                <a:ext uri="{FF2B5EF4-FFF2-40B4-BE49-F238E27FC236}">
                  <a16:creationId xmlns:a16="http://schemas.microsoft.com/office/drawing/2014/main" id="{BF70FAAF-9C80-4698-9FA4-8C165DCAD836}"/>
                </a:ext>
              </a:extLst>
            </p:cNvPr>
            <p:cNvSpPr txBox="1"/>
            <p:nvPr/>
          </p:nvSpPr>
          <p:spPr>
            <a:xfrm>
              <a:off x="1015664" y="1945782"/>
              <a:ext cx="1992921" cy="1569660"/>
            </a:xfrm>
            <a:prstGeom prst="rect">
              <a:avLst/>
            </a:prstGeom>
            <a:noFill/>
          </p:spPr>
          <p:txBody>
            <a:bodyPr wrap="square" rtlCol="0">
              <a:spAutoFit/>
            </a:bodyPr>
            <a:lstStyle/>
            <a:p>
              <a:r>
                <a:rPr lang="es-CO" sz="2400" i="1" dirty="0">
                  <a:solidFill>
                    <a:schemeClr val="bg1"/>
                  </a:solidFill>
                  <a:latin typeface="Agency FB" panose="020B0503020202020204" pitchFamily="34" charset="0"/>
                </a:rPr>
                <a:t>Sistema </a:t>
              </a:r>
              <a:r>
                <a:rPr lang="es-CO" sz="2000" i="1" dirty="0">
                  <a:solidFill>
                    <a:schemeClr val="bg1"/>
                  </a:solidFill>
                  <a:latin typeface="Agency FB" panose="020B0503020202020204" pitchFamily="34" charset="0"/>
                </a:rPr>
                <a:t>de</a:t>
              </a:r>
              <a:r>
                <a:rPr lang="es-CO" sz="2400" i="1" dirty="0">
                  <a:solidFill>
                    <a:schemeClr val="bg1"/>
                  </a:solidFill>
                  <a:latin typeface="Agency FB" panose="020B0503020202020204" pitchFamily="34" charset="0"/>
                </a:rPr>
                <a:t> control de tráfico basado en inteligencia artificial</a:t>
              </a:r>
            </a:p>
          </p:txBody>
        </p:sp>
      </p:grpSp>
      <p:grpSp>
        <p:nvGrpSpPr>
          <p:cNvPr id="64" name="Grupo 63">
            <a:extLst>
              <a:ext uri="{FF2B5EF4-FFF2-40B4-BE49-F238E27FC236}">
                <a16:creationId xmlns:a16="http://schemas.microsoft.com/office/drawing/2014/main" id="{2EE886B3-DBAC-436F-B45E-EA61E139B384}"/>
              </a:ext>
            </a:extLst>
          </p:cNvPr>
          <p:cNvGrpSpPr/>
          <p:nvPr/>
        </p:nvGrpSpPr>
        <p:grpSpPr>
          <a:xfrm>
            <a:off x="3361358" y="632346"/>
            <a:ext cx="3174029" cy="4038981"/>
            <a:chOff x="3361358" y="632346"/>
            <a:chExt cx="3174029" cy="4038981"/>
          </a:xfrm>
        </p:grpSpPr>
        <p:sp>
          <p:nvSpPr>
            <p:cNvPr id="33" name="Diagrama de flujo: datos almacenados 32">
              <a:extLst>
                <a:ext uri="{FF2B5EF4-FFF2-40B4-BE49-F238E27FC236}">
                  <a16:creationId xmlns:a16="http://schemas.microsoft.com/office/drawing/2014/main" id="{324FA10C-9B3B-4144-B7D1-ED8440ECF4E2}"/>
                </a:ext>
              </a:extLst>
            </p:cNvPr>
            <p:cNvSpPr/>
            <p:nvPr/>
          </p:nvSpPr>
          <p:spPr>
            <a:xfrm flipH="1">
              <a:off x="3590785" y="711327"/>
              <a:ext cx="2556000" cy="3960000"/>
            </a:xfrm>
            <a:prstGeom prst="flowChartOnlineStorage">
              <a:avLst/>
            </a:prstGeom>
            <a:gradFill>
              <a:gsLst>
                <a:gs pos="0">
                  <a:srgbClr val="A50021"/>
                </a:gs>
                <a:gs pos="100000">
                  <a:srgbClr val="A50021"/>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Forma libre: forma 33">
              <a:extLst>
                <a:ext uri="{FF2B5EF4-FFF2-40B4-BE49-F238E27FC236}">
                  <a16:creationId xmlns:a16="http://schemas.microsoft.com/office/drawing/2014/main" id="{62C6C4F4-16D7-46E2-B610-9D1632A7B11E}"/>
                </a:ext>
              </a:extLst>
            </p:cNvPr>
            <p:cNvSpPr/>
            <p:nvPr/>
          </p:nvSpPr>
          <p:spPr>
            <a:xfrm>
              <a:off x="3827527" y="729327"/>
              <a:ext cx="2052000" cy="452371"/>
            </a:xfrm>
            <a:custGeom>
              <a:avLst/>
              <a:gdLst>
                <a:gd name="connsiteX0" fmla="*/ 0 w 1922765"/>
                <a:gd name="connsiteY0" fmla="*/ 0 h 452371"/>
                <a:gd name="connsiteX1" fmla="*/ 1651656 w 1922765"/>
                <a:gd name="connsiteY1" fmla="*/ 0 h 452371"/>
                <a:gd name="connsiteX2" fmla="*/ 1922722 w 1922765"/>
                <a:gd name="connsiteY2" fmla="*/ 452190 h 452371"/>
                <a:gd name="connsiteX3" fmla="*/ 1922765 w 1922765"/>
                <a:gd name="connsiteY3" fmla="*/ 452371 h 452371"/>
                <a:gd name="connsiteX4" fmla="*/ 255795 w 1922765"/>
                <a:gd name="connsiteY4" fmla="*/ 452371 h 452371"/>
                <a:gd name="connsiteX5" fmla="*/ 255752 w 1922765"/>
                <a:gd name="connsiteY5" fmla="*/ 452190 h 452371"/>
                <a:gd name="connsiteX6" fmla="*/ 28265 w 1922765"/>
                <a:gd name="connsiteY6" fmla="*/ 10224 h 452371"/>
                <a:gd name="connsiteX7" fmla="*/ 0 w 1922765"/>
                <a:gd name="connsiteY7" fmla="*/ 3593 h 45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2765" h="452371">
                  <a:moveTo>
                    <a:pt x="0" y="0"/>
                  </a:moveTo>
                  <a:lnTo>
                    <a:pt x="1651656" y="0"/>
                  </a:lnTo>
                  <a:cubicBezTo>
                    <a:pt x="1754647" y="0"/>
                    <a:pt x="1849076" y="169709"/>
                    <a:pt x="1922722" y="452190"/>
                  </a:cubicBezTo>
                  <a:lnTo>
                    <a:pt x="1922765" y="452371"/>
                  </a:lnTo>
                  <a:lnTo>
                    <a:pt x="255795" y="452371"/>
                  </a:lnTo>
                  <a:lnTo>
                    <a:pt x="255752" y="452190"/>
                  </a:lnTo>
                  <a:cubicBezTo>
                    <a:pt x="192627" y="210064"/>
                    <a:pt x="114233" y="50790"/>
                    <a:pt x="28265" y="10224"/>
                  </a:cubicBezTo>
                  <a:lnTo>
                    <a:pt x="0" y="3593"/>
                  </a:lnTo>
                  <a:close/>
                </a:path>
              </a:pathLst>
            </a:cu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35" name="Forma libre: forma 34">
              <a:extLst>
                <a:ext uri="{FF2B5EF4-FFF2-40B4-BE49-F238E27FC236}">
                  <a16:creationId xmlns:a16="http://schemas.microsoft.com/office/drawing/2014/main" id="{F8C7194A-4C3F-42C6-94CF-56A960AD7426}"/>
                </a:ext>
              </a:extLst>
            </p:cNvPr>
            <p:cNvSpPr/>
            <p:nvPr/>
          </p:nvSpPr>
          <p:spPr>
            <a:xfrm>
              <a:off x="3916613" y="3771327"/>
              <a:ext cx="2052000" cy="900000"/>
            </a:xfrm>
            <a:custGeom>
              <a:avLst/>
              <a:gdLst>
                <a:gd name="connsiteX0" fmla="*/ 274550 w 2017609"/>
                <a:gd name="connsiteY0" fmla="*/ 0 h 957943"/>
                <a:gd name="connsiteX1" fmla="*/ 1907400 w 2017609"/>
                <a:gd name="connsiteY1" fmla="*/ 0 h 957943"/>
                <a:gd name="connsiteX2" fmla="*/ 1969547 w 2017609"/>
                <a:gd name="connsiteY2" fmla="*/ 12547 h 957943"/>
                <a:gd name="connsiteX3" fmla="*/ 2017609 w 2017609"/>
                <a:gd name="connsiteY3" fmla="*/ 44951 h 957943"/>
                <a:gd name="connsiteX4" fmla="*/ 2011222 w 2017609"/>
                <a:gd name="connsiteY4" fmla="*/ 93820 h 957943"/>
                <a:gd name="connsiteX5" fmla="*/ 1701461 w 2017609"/>
                <a:gd name="connsiteY5" fmla="*/ 956633 h 957943"/>
                <a:gd name="connsiteX6" fmla="*/ 1695876 w 2017609"/>
                <a:gd name="connsiteY6" fmla="*/ 957943 h 957943"/>
                <a:gd name="connsiteX7" fmla="*/ 274550 w 2017609"/>
                <a:gd name="connsiteY7" fmla="*/ 957943 h 957943"/>
                <a:gd name="connsiteX8" fmla="*/ 240442 w 2017609"/>
                <a:gd name="connsiteY8" fmla="*/ 951057 h 957943"/>
                <a:gd name="connsiteX9" fmla="*/ 0 w 2017609"/>
                <a:gd name="connsiteY9" fmla="*/ 950102 h 957943"/>
                <a:gd name="connsiteX10" fmla="*/ 13606 w 2017609"/>
                <a:gd name="connsiteY10" fmla="*/ 911688 h 957943"/>
                <a:gd name="connsiteX11" fmla="*/ 150016 w 2017609"/>
                <a:gd name="connsiteY11" fmla="*/ 213596 h 957943"/>
                <a:gd name="connsiteX12" fmla="*/ 167667 w 2017609"/>
                <a:gd name="connsiteY12" fmla="*/ 43274 h 957943"/>
                <a:gd name="connsiteX13" fmla="*/ 185283 w 2017609"/>
                <a:gd name="connsiteY13" fmla="*/ 27268 h 957943"/>
                <a:gd name="connsiteX14" fmla="*/ 274550 w 2017609"/>
                <a:gd name="connsiteY14" fmla="*/ 0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7609" h="957943">
                  <a:moveTo>
                    <a:pt x="274550" y="0"/>
                  </a:moveTo>
                  <a:lnTo>
                    <a:pt x="1907400" y="0"/>
                  </a:lnTo>
                  <a:cubicBezTo>
                    <a:pt x="1929445" y="0"/>
                    <a:pt x="1950446" y="4468"/>
                    <a:pt x="1969547" y="12547"/>
                  </a:cubicBezTo>
                  <a:lnTo>
                    <a:pt x="2017609" y="44951"/>
                  </a:lnTo>
                  <a:lnTo>
                    <a:pt x="2011222" y="93820"/>
                  </a:lnTo>
                  <a:cubicBezTo>
                    <a:pt x="1942324" y="567843"/>
                    <a:pt x="1830412" y="895785"/>
                    <a:pt x="1701461" y="956633"/>
                  </a:cubicBezTo>
                  <a:lnTo>
                    <a:pt x="1695876" y="957943"/>
                  </a:lnTo>
                  <a:lnTo>
                    <a:pt x="274550" y="957943"/>
                  </a:lnTo>
                  <a:lnTo>
                    <a:pt x="240442" y="951057"/>
                  </a:lnTo>
                  <a:lnTo>
                    <a:pt x="0" y="950102"/>
                  </a:lnTo>
                  <a:lnTo>
                    <a:pt x="13606" y="911688"/>
                  </a:lnTo>
                  <a:cubicBezTo>
                    <a:pt x="70273" y="733761"/>
                    <a:pt x="117228" y="494147"/>
                    <a:pt x="150016" y="213596"/>
                  </a:cubicBezTo>
                  <a:lnTo>
                    <a:pt x="167667" y="43274"/>
                  </a:lnTo>
                  <a:lnTo>
                    <a:pt x="185283" y="27268"/>
                  </a:lnTo>
                  <a:cubicBezTo>
                    <a:pt x="210765" y="10052"/>
                    <a:pt x="241484" y="0"/>
                    <a:pt x="274550" y="0"/>
                  </a:cubicBezTo>
                  <a:close/>
                </a:path>
              </a:pathLst>
            </a:custGeom>
            <a:effectLst>
              <a:innerShdw blurRad="63500" dist="50800" dir="5400000">
                <a:prstClr val="black">
                  <a:alpha val="50000"/>
                </a:prstClr>
              </a:inn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pic>
          <p:nvPicPr>
            <p:cNvPr id="36" name="Gráfico 35" descr="Bus">
              <a:extLst>
                <a:ext uri="{FF2B5EF4-FFF2-40B4-BE49-F238E27FC236}">
                  <a16:creationId xmlns:a16="http://schemas.microsoft.com/office/drawing/2014/main" id="{1A93D5A2-9146-4E89-BF2B-AC68B16C2E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3384" y="3743757"/>
              <a:ext cx="914400" cy="914400"/>
            </a:xfrm>
            <a:prstGeom prst="rect">
              <a:avLst/>
            </a:prstGeom>
          </p:spPr>
        </p:pic>
        <p:sp>
          <p:nvSpPr>
            <p:cNvPr id="37" name="Rectángulo 36">
              <a:extLst>
                <a:ext uri="{FF2B5EF4-FFF2-40B4-BE49-F238E27FC236}">
                  <a16:creationId xmlns:a16="http://schemas.microsoft.com/office/drawing/2014/main" id="{C916313D-ADF4-413E-A09C-7A58A3AF0BEB}"/>
                </a:ext>
              </a:extLst>
            </p:cNvPr>
            <p:cNvSpPr/>
            <p:nvPr/>
          </p:nvSpPr>
          <p:spPr>
            <a:xfrm>
              <a:off x="3984588" y="632346"/>
              <a:ext cx="1737878" cy="646331"/>
            </a:xfrm>
            <a:prstGeom prst="rect">
              <a:avLst/>
            </a:prstGeom>
            <a:noFill/>
          </p:spPr>
          <p:txBody>
            <a:bodyPr wrap="square" lIns="91440" tIns="45720" rIns="91440" bIns="45720">
              <a:spAutoFit/>
            </a:bodyPr>
            <a:lstStyle/>
            <a:p>
              <a:pPr algn="ctr"/>
              <a:r>
                <a:rPr lang="es-E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2022</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8" name="Forma libre: forma 37">
              <a:extLst>
                <a:ext uri="{FF2B5EF4-FFF2-40B4-BE49-F238E27FC236}">
                  <a16:creationId xmlns:a16="http://schemas.microsoft.com/office/drawing/2014/main" id="{8E42A6BF-28B9-4D2D-8F37-26D32981147F}"/>
                </a:ext>
              </a:extLst>
            </p:cNvPr>
            <p:cNvSpPr/>
            <p:nvPr/>
          </p:nvSpPr>
          <p:spPr>
            <a:xfrm rot="2857848">
              <a:off x="4573151" y="1106533"/>
              <a:ext cx="750443" cy="3174029"/>
            </a:xfrm>
            <a:custGeom>
              <a:avLst/>
              <a:gdLst>
                <a:gd name="connsiteX0" fmla="*/ 128761 w 750443"/>
                <a:gd name="connsiteY0" fmla="*/ 0 h 3247694"/>
                <a:gd name="connsiteX1" fmla="*/ 149385 w 750443"/>
                <a:gd name="connsiteY1" fmla="*/ 11456 h 3247694"/>
                <a:gd name="connsiteX2" fmla="*/ 675901 w 750443"/>
                <a:gd name="connsiteY2" fmla="*/ 368145 h 3247694"/>
                <a:gd name="connsiteX3" fmla="*/ 750443 w 750443"/>
                <a:gd name="connsiteY3" fmla="*/ 426106 h 3247694"/>
                <a:gd name="connsiteX4" fmla="*/ 610492 w 750443"/>
                <a:gd name="connsiteY4" fmla="*/ 3247694 h 3247694"/>
                <a:gd name="connsiteX5" fmla="*/ 601275 w 750443"/>
                <a:gd name="connsiteY5" fmla="*/ 3236103 h 3247694"/>
                <a:gd name="connsiteX6" fmla="*/ 121405 w 750443"/>
                <a:gd name="connsiteY6" fmla="*/ 2711644 h 3247694"/>
                <a:gd name="connsiteX7" fmla="*/ 0 w 750443"/>
                <a:gd name="connsiteY7" fmla="*/ 2595985 h 324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443" h="3247694">
                  <a:moveTo>
                    <a:pt x="128761" y="0"/>
                  </a:moveTo>
                  <a:lnTo>
                    <a:pt x="149385" y="11456"/>
                  </a:lnTo>
                  <a:cubicBezTo>
                    <a:pt x="307733" y="103716"/>
                    <a:pt x="486367" y="224438"/>
                    <a:pt x="675901" y="368145"/>
                  </a:cubicBezTo>
                  <a:lnTo>
                    <a:pt x="750443" y="426106"/>
                  </a:lnTo>
                  <a:lnTo>
                    <a:pt x="610492" y="3247694"/>
                  </a:lnTo>
                  <a:lnTo>
                    <a:pt x="601275" y="3236103"/>
                  </a:lnTo>
                  <a:cubicBezTo>
                    <a:pt x="466260" y="3071504"/>
                    <a:pt x="304199" y="2893736"/>
                    <a:pt x="121405" y="2711644"/>
                  </a:cubicBezTo>
                  <a:lnTo>
                    <a:pt x="0" y="2595985"/>
                  </a:lnTo>
                  <a:close/>
                </a:path>
              </a:pathLst>
            </a:custGeom>
            <a:solidFill>
              <a:schemeClr val="bg2">
                <a:lumMod val="90000"/>
                <a:alpha val="2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s-CO" dirty="0"/>
            </a:p>
          </p:txBody>
        </p:sp>
        <p:sp>
          <p:nvSpPr>
            <p:cNvPr id="39" name="CuadroTexto 38">
              <a:extLst>
                <a:ext uri="{FF2B5EF4-FFF2-40B4-BE49-F238E27FC236}">
                  <a16:creationId xmlns:a16="http://schemas.microsoft.com/office/drawing/2014/main" id="{09BB2D08-966B-4179-9486-29A782F83D1B}"/>
                </a:ext>
              </a:extLst>
            </p:cNvPr>
            <p:cNvSpPr txBox="1"/>
            <p:nvPr/>
          </p:nvSpPr>
          <p:spPr>
            <a:xfrm>
              <a:off x="4330338" y="1193249"/>
              <a:ext cx="1503715" cy="523220"/>
            </a:xfrm>
            <a:prstGeom prst="rect">
              <a:avLst/>
            </a:prstGeom>
            <a:noFill/>
          </p:spPr>
          <p:txBody>
            <a:bodyPr wrap="square" rtlCol="0">
              <a:spAutoFit/>
            </a:bodyPr>
            <a:lstStyle/>
            <a:p>
              <a:r>
                <a:rPr lang="es-MX" sz="2800" b="1" i="1" dirty="0">
                  <a:solidFill>
                    <a:schemeClr val="bg1"/>
                  </a:solidFill>
                  <a:latin typeface="Bahnschrift Light SemiCondensed" panose="020B0502040204020203" pitchFamily="34" charset="0"/>
                </a:rPr>
                <a:t>Optibus</a:t>
              </a:r>
              <a:endParaRPr lang="es-CO" sz="2800" b="1" i="1" dirty="0">
                <a:solidFill>
                  <a:schemeClr val="bg1"/>
                </a:solidFill>
                <a:latin typeface="Bahnschrift Light SemiCondensed" panose="020B0502040204020203" pitchFamily="34" charset="0"/>
              </a:endParaRPr>
            </a:p>
          </p:txBody>
        </p:sp>
        <p:sp>
          <p:nvSpPr>
            <p:cNvPr id="40" name="CuadroTexto 39">
              <a:extLst>
                <a:ext uri="{FF2B5EF4-FFF2-40B4-BE49-F238E27FC236}">
                  <a16:creationId xmlns:a16="http://schemas.microsoft.com/office/drawing/2014/main" id="{06AF8302-DA2F-44B4-975B-4E561D332873}"/>
                </a:ext>
              </a:extLst>
            </p:cNvPr>
            <p:cNvSpPr txBox="1"/>
            <p:nvPr/>
          </p:nvSpPr>
          <p:spPr>
            <a:xfrm>
              <a:off x="4086385" y="1723601"/>
              <a:ext cx="2210802" cy="1938992"/>
            </a:xfrm>
            <a:prstGeom prst="rect">
              <a:avLst/>
            </a:prstGeom>
            <a:noFill/>
          </p:spPr>
          <p:txBody>
            <a:bodyPr wrap="square" rtlCol="0">
              <a:spAutoFit/>
            </a:bodyPr>
            <a:lstStyle/>
            <a:p>
              <a:r>
                <a:rPr lang="es-MX" sz="2400" i="1" dirty="0">
                  <a:solidFill>
                    <a:schemeClr val="bg1"/>
                  </a:solidFill>
                  <a:latin typeface="Agency FB" panose="020B0503020202020204" pitchFamily="34" charset="0"/>
                </a:rPr>
                <a:t>Sistema de planificación y optimización para sistemas de transporte público</a:t>
              </a:r>
              <a:endParaRPr lang="es-CO" sz="2400" i="1" dirty="0">
                <a:solidFill>
                  <a:schemeClr val="bg1"/>
                </a:solidFill>
                <a:latin typeface="Agency FB" panose="020B0503020202020204" pitchFamily="34" charset="0"/>
              </a:endParaRPr>
            </a:p>
          </p:txBody>
        </p:sp>
      </p:grpSp>
      <p:grpSp>
        <p:nvGrpSpPr>
          <p:cNvPr id="67" name="Grupo 66">
            <a:extLst>
              <a:ext uri="{FF2B5EF4-FFF2-40B4-BE49-F238E27FC236}">
                <a16:creationId xmlns:a16="http://schemas.microsoft.com/office/drawing/2014/main" id="{B13B5234-FFB8-49E6-B23C-E1C2DFB836E4}"/>
              </a:ext>
            </a:extLst>
          </p:cNvPr>
          <p:cNvGrpSpPr/>
          <p:nvPr/>
        </p:nvGrpSpPr>
        <p:grpSpPr>
          <a:xfrm>
            <a:off x="6565012" y="535529"/>
            <a:ext cx="3174029" cy="4038981"/>
            <a:chOff x="6565012" y="535529"/>
            <a:chExt cx="3174029" cy="4038981"/>
          </a:xfrm>
        </p:grpSpPr>
        <p:grpSp>
          <p:nvGrpSpPr>
            <p:cNvPr id="65" name="Grupo 64">
              <a:extLst>
                <a:ext uri="{FF2B5EF4-FFF2-40B4-BE49-F238E27FC236}">
                  <a16:creationId xmlns:a16="http://schemas.microsoft.com/office/drawing/2014/main" id="{065F6E35-298B-4CF0-A758-46F310A66EBF}"/>
                </a:ext>
              </a:extLst>
            </p:cNvPr>
            <p:cNvGrpSpPr/>
            <p:nvPr/>
          </p:nvGrpSpPr>
          <p:grpSpPr>
            <a:xfrm>
              <a:off x="6725221" y="535529"/>
              <a:ext cx="2556000" cy="4038981"/>
              <a:chOff x="6725221" y="535529"/>
              <a:chExt cx="2556000" cy="4038981"/>
            </a:xfrm>
          </p:grpSpPr>
          <p:sp>
            <p:nvSpPr>
              <p:cNvPr id="42" name="Diagrama de flujo: datos almacenados 41">
                <a:extLst>
                  <a:ext uri="{FF2B5EF4-FFF2-40B4-BE49-F238E27FC236}">
                    <a16:creationId xmlns:a16="http://schemas.microsoft.com/office/drawing/2014/main" id="{264D71C4-927E-4156-8153-30AFF13B610E}"/>
                  </a:ext>
                </a:extLst>
              </p:cNvPr>
              <p:cNvSpPr/>
              <p:nvPr/>
            </p:nvSpPr>
            <p:spPr>
              <a:xfrm flipH="1">
                <a:off x="6725221" y="614510"/>
                <a:ext cx="2556000" cy="3960000"/>
              </a:xfrm>
              <a:prstGeom prst="flowChartOnlineStorage">
                <a:avLst/>
              </a:prstGeom>
              <a:gradFill>
                <a:gsLst>
                  <a:gs pos="0">
                    <a:srgbClr val="6600CC"/>
                  </a:gs>
                  <a:gs pos="100000">
                    <a:srgbClr val="9900CC"/>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3" name="Forma libre: forma 42">
                <a:extLst>
                  <a:ext uri="{FF2B5EF4-FFF2-40B4-BE49-F238E27FC236}">
                    <a16:creationId xmlns:a16="http://schemas.microsoft.com/office/drawing/2014/main" id="{BEC6C506-11BB-46D4-B0B8-2362A833F86C}"/>
                  </a:ext>
                </a:extLst>
              </p:cNvPr>
              <p:cNvSpPr/>
              <p:nvPr/>
            </p:nvSpPr>
            <p:spPr>
              <a:xfrm>
                <a:off x="6961963" y="632510"/>
                <a:ext cx="2052000" cy="452371"/>
              </a:xfrm>
              <a:custGeom>
                <a:avLst/>
                <a:gdLst>
                  <a:gd name="connsiteX0" fmla="*/ 0 w 1922765"/>
                  <a:gd name="connsiteY0" fmla="*/ 0 h 452371"/>
                  <a:gd name="connsiteX1" fmla="*/ 1651656 w 1922765"/>
                  <a:gd name="connsiteY1" fmla="*/ 0 h 452371"/>
                  <a:gd name="connsiteX2" fmla="*/ 1922722 w 1922765"/>
                  <a:gd name="connsiteY2" fmla="*/ 452190 h 452371"/>
                  <a:gd name="connsiteX3" fmla="*/ 1922765 w 1922765"/>
                  <a:gd name="connsiteY3" fmla="*/ 452371 h 452371"/>
                  <a:gd name="connsiteX4" fmla="*/ 255795 w 1922765"/>
                  <a:gd name="connsiteY4" fmla="*/ 452371 h 452371"/>
                  <a:gd name="connsiteX5" fmla="*/ 255752 w 1922765"/>
                  <a:gd name="connsiteY5" fmla="*/ 452190 h 452371"/>
                  <a:gd name="connsiteX6" fmla="*/ 28265 w 1922765"/>
                  <a:gd name="connsiteY6" fmla="*/ 10224 h 452371"/>
                  <a:gd name="connsiteX7" fmla="*/ 0 w 1922765"/>
                  <a:gd name="connsiteY7" fmla="*/ 3593 h 45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2765" h="452371">
                    <a:moveTo>
                      <a:pt x="0" y="0"/>
                    </a:moveTo>
                    <a:lnTo>
                      <a:pt x="1651656" y="0"/>
                    </a:lnTo>
                    <a:cubicBezTo>
                      <a:pt x="1754647" y="0"/>
                      <a:pt x="1849076" y="169709"/>
                      <a:pt x="1922722" y="452190"/>
                    </a:cubicBezTo>
                    <a:lnTo>
                      <a:pt x="1922765" y="452371"/>
                    </a:lnTo>
                    <a:lnTo>
                      <a:pt x="255795" y="452371"/>
                    </a:lnTo>
                    <a:lnTo>
                      <a:pt x="255752" y="452190"/>
                    </a:lnTo>
                    <a:cubicBezTo>
                      <a:pt x="192627" y="210064"/>
                      <a:pt x="114233" y="50790"/>
                      <a:pt x="28265" y="10224"/>
                    </a:cubicBezTo>
                    <a:lnTo>
                      <a:pt x="0" y="3593"/>
                    </a:lnTo>
                    <a:close/>
                  </a:path>
                </a:pathLst>
              </a:cu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44" name="Forma libre: forma 43">
                <a:extLst>
                  <a:ext uri="{FF2B5EF4-FFF2-40B4-BE49-F238E27FC236}">
                    <a16:creationId xmlns:a16="http://schemas.microsoft.com/office/drawing/2014/main" id="{3FCA2E87-E901-4375-BE2C-7EA7F10F0373}"/>
                  </a:ext>
                </a:extLst>
              </p:cNvPr>
              <p:cNvSpPr/>
              <p:nvPr/>
            </p:nvSpPr>
            <p:spPr>
              <a:xfrm>
                <a:off x="7051049" y="3674510"/>
                <a:ext cx="2052000" cy="900000"/>
              </a:xfrm>
              <a:custGeom>
                <a:avLst/>
                <a:gdLst>
                  <a:gd name="connsiteX0" fmla="*/ 274550 w 2017609"/>
                  <a:gd name="connsiteY0" fmla="*/ 0 h 957943"/>
                  <a:gd name="connsiteX1" fmla="*/ 1907400 w 2017609"/>
                  <a:gd name="connsiteY1" fmla="*/ 0 h 957943"/>
                  <a:gd name="connsiteX2" fmla="*/ 1969547 w 2017609"/>
                  <a:gd name="connsiteY2" fmla="*/ 12547 h 957943"/>
                  <a:gd name="connsiteX3" fmla="*/ 2017609 w 2017609"/>
                  <a:gd name="connsiteY3" fmla="*/ 44951 h 957943"/>
                  <a:gd name="connsiteX4" fmla="*/ 2011222 w 2017609"/>
                  <a:gd name="connsiteY4" fmla="*/ 93820 h 957943"/>
                  <a:gd name="connsiteX5" fmla="*/ 1701461 w 2017609"/>
                  <a:gd name="connsiteY5" fmla="*/ 956633 h 957943"/>
                  <a:gd name="connsiteX6" fmla="*/ 1695876 w 2017609"/>
                  <a:gd name="connsiteY6" fmla="*/ 957943 h 957943"/>
                  <a:gd name="connsiteX7" fmla="*/ 274550 w 2017609"/>
                  <a:gd name="connsiteY7" fmla="*/ 957943 h 957943"/>
                  <a:gd name="connsiteX8" fmla="*/ 240442 w 2017609"/>
                  <a:gd name="connsiteY8" fmla="*/ 951057 h 957943"/>
                  <a:gd name="connsiteX9" fmla="*/ 0 w 2017609"/>
                  <a:gd name="connsiteY9" fmla="*/ 950102 h 957943"/>
                  <a:gd name="connsiteX10" fmla="*/ 13606 w 2017609"/>
                  <a:gd name="connsiteY10" fmla="*/ 911688 h 957943"/>
                  <a:gd name="connsiteX11" fmla="*/ 150016 w 2017609"/>
                  <a:gd name="connsiteY11" fmla="*/ 213596 h 957943"/>
                  <a:gd name="connsiteX12" fmla="*/ 167667 w 2017609"/>
                  <a:gd name="connsiteY12" fmla="*/ 43274 h 957943"/>
                  <a:gd name="connsiteX13" fmla="*/ 185283 w 2017609"/>
                  <a:gd name="connsiteY13" fmla="*/ 27268 h 957943"/>
                  <a:gd name="connsiteX14" fmla="*/ 274550 w 2017609"/>
                  <a:gd name="connsiteY14" fmla="*/ 0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7609" h="957943">
                    <a:moveTo>
                      <a:pt x="274550" y="0"/>
                    </a:moveTo>
                    <a:lnTo>
                      <a:pt x="1907400" y="0"/>
                    </a:lnTo>
                    <a:cubicBezTo>
                      <a:pt x="1929445" y="0"/>
                      <a:pt x="1950446" y="4468"/>
                      <a:pt x="1969547" y="12547"/>
                    </a:cubicBezTo>
                    <a:lnTo>
                      <a:pt x="2017609" y="44951"/>
                    </a:lnTo>
                    <a:lnTo>
                      <a:pt x="2011222" y="93820"/>
                    </a:lnTo>
                    <a:cubicBezTo>
                      <a:pt x="1942324" y="567843"/>
                      <a:pt x="1830412" y="895785"/>
                      <a:pt x="1701461" y="956633"/>
                    </a:cubicBezTo>
                    <a:lnTo>
                      <a:pt x="1695876" y="957943"/>
                    </a:lnTo>
                    <a:lnTo>
                      <a:pt x="274550" y="957943"/>
                    </a:lnTo>
                    <a:lnTo>
                      <a:pt x="240442" y="951057"/>
                    </a:lnTo>
                    <a:lnTo>
                      <a:pt x="0" y="950102"/>
                    </a:lnTo>
                    <a:lnTo>
                      <a:pt x="13606" y="911688"/>
                    </a:lnTo>
                    <a:cubicBezTo>
                      <a:pt x="70273" y="733761"/>
                      <a:pt x="117228" y="494147"/>
                      <a:pt x="150016" y="213596"/>
                    </a:cubicBezTo>
                    <a:lnTo>
                      <a:pt x="167667" y="43274"/>
                    </a:lnTo>
                    <a:lnTo>
                      <a:pt x="185283" y="27268"/>
                    </a:lnTo>
                    <a:cubicBezTo>
                      <a:pt x="210765" y="10052"/>
                      <a:pt x="241484" y="0"/>
                      <a:pt x="274550" y="0"/>
                    </a:cubicBezTo>
                    <a:close/>
                  </a:path>
                </a:pathLst>
              </a:custGeom>
              <a:effectLst>
                <a:innerShdw blurRad="63500" dist="50800" dir="5400000">
                  <a:prstClr val="black">
                    <a:alpha val="50000"/>
                  </a:prstClr>
                </a:inn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pic>
            <p:nvPicPr>
              <p:cNvPr id="45" name="Gráfico 44" descr="Robot">
                <a:extLst>
                  <a:ext uri="{FF2B5EF4-FFF2-40B4-BE49-F238E27FC236}">
                    <a16:creationId xmlns:a16="http://schemas.microsoft.com/office/drawing/2014/main" id="{12608EBC-973E-4265-B822-5842EA7931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0251" y="3710545"/>
                <a:ext cx="818419" cy="818419"/>
              </a:xfrm>
              <a:prstGeom prst="rect">
                <a:avLst/>
              </a:prstGeom>
            </p:spPr>
          </p:pic>
          <p:sp>
            <p:nvSpPr>
              <p:cNvPr id="46" name="Rectángulo 45">
                <a:extLst>
                  <a:ext uri="{FF2B5EF4-FFF2-40B4-BE49-F238E27FC236}">
                    <a16:creationId xmlns:a16="http://schemas.microsoft.com/office/drawing/2014/main" id="{F3D7EA2D-4F16-453B-8BAB-1718F6F87B2D}"/>
                  </a:ext>
                </a:extLst>
              </p:cNvPr>
              <p:cNvSpPr/>
              <p:nvPr/>
            </p:nvSpPr>
            <p:spPr>
              <a:xfrm>
                <a:off x="7119024" y="535529"/>
                <a:ext cx="1737878" cy="646331"/>
              </a:xfrm>
              <a:prstGeom prst="rect">
                <a:avLst/>
              </a:prstGeom>
              <a:noFill/>
            </p:spPr>
            <p:txBody>
              <a:bodyPr wrap="square" lIns="91440" tIns="45720" rIns="91440" bIns="45720">
                <a:spAutoFit/>
              </a:bodyPr>
              <a:lstStyle/>
              <a:p>
                <a:pPr algn="ctr"/>
                <a:r>
                  <a:rPr lang="es-E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2023</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8" name="CuadroTexto 47">
                <a:extLst>
                  <a:ext uri="{FF2B5EF4-FFF2-40B4-BE49-F238E27FC236}">
                    <a16:creationId xmlns:a16="http://schemas.microsoft.com/office/drawing/2014/main" id="{C93397BB-7D46-4318-845A-45C800E86889}"/>
                  </a:ext>
                </a:extLst>
              </p:cNvPr>
              <p:cNvSpPr txBox="1"/>
              <p:nvPr/>
            </p:nvSpPr>
            <p:spPr>
              <a:xfrm>
                <a:off x="7395644" y="1081161"/>
                <a:ext cx="1503715" cy="584775"/>
              </a:xfrm>
              <a:prstGeom prst="rect">
                <a:avLst/>
              </a:prstGeom>
              <a:noFill/>
            </p:spPr>
            <p:txBody>
              <a:bodyPr wrap="square" rtlCol="0">
                <a:spAutoFit/>
              </a:bodyPr>
              <a:lstStyle/>
              <a:p>
                <a:r>
                  <a:rPr lang="es-MX" sz="3200" b="1" i="1" dirty="0">
                    <a:solidFill>
                      <a:schemeClr val="bg1"/>
                    </a:solidFill>
                    <a:latin typeface="Bahnschrift Light Condensed" panose="020B0502040204020203" pitchFamily="34" charset="0"/>
                  </a:rPr>
                  <a:t>Microsoft</a:t>
                </a:r>
                <a:endParaRPr lang="es-CO" sz="3200" b="1" i="1" dirty="0">
                  <a:solidFill>
                    <a:schemeClr val="bg1"/>
                  </a:solidFill>
                  <a:latin typeface="Bahnschrift Light Condensed" panose="020B0502040204020203" pitchFamily="34" charset="0"/>
                </a:endParaRPr>
              </a:p>
            </p:txBody>
          </p:sp>
          <p:sp>
            <p:nvSpPr>
              <p:cNvPr id="49" name="CuadroTexto 48">
                <a:extLst>
                  <a:ext uri="{FF2B5EF4-FFF2-40B4-BE49-F238E27FC236}">
                    <a16:creationId xmlns:a16="http://schemas.microsoft.com/office/drawing/2014/main" id="{2A9D9CDA-888E-4554-A0C3-095A9B2BF8C6}"/>
                  </a:ext>
                </a:extLst>
              </p:cNvPr>
              <p:cNvSpPr txBox="1"/>
              <p:nvPr/>
            </p:nvSpPr>
            <p:spPr>
              <a:xfrm>
                <a:off x="7244024" y="1714512"/>
                <a:ext cx="1972863" cy="1938992"/>
              </a:xfrm>
              <a:prstGeom prst="rect">
                <a:avLst/>
              </a:prstGeom>
              <a:noFill/>
            </p:spPr>
            <p:txBody>
              <a:bodyPr wrap="square" rtlCol="0">
                <a:spAutoFit/>
              </a:bodyPr>
              <a:lstStyle/>
              <a:p>
                <a:r>
                  <a:rPr lang="es-MX" sz="2000" i="1" dirty="0">
                    <a:solidFill>
                      <a:schemeClr val="bg1"/>
                    </a:solidFill>
                    <a:latin typeface="Agency FB" panose="020B0503020202020204" pitchFamily="34" charset="0"/>
                  </a:rPr>
                  <a:t>En 2025, el 100% de los coches nuevos estarán conectados entre sí, mientras que en 2030 el 15% serán autónomos.</a:t>
                </a:r>
                <a:endParaRPr lang="es-CO" sz="2000" i="1" dirty="0">
                  <a:solidFill>
                    <a:schemeClr val="bg1"/>
                  </a:solidFill>
                  <a:latin typeface="Agency FB" panose="020B0503020202020204" pitchFamily="34" charset="0"/>
                </a:endParaRPr>
              </a:p>
            </p:txBody>
          </p:sp>
        </p:grpSp>
        <p:sp>
          <p:nvSpPr>
            <p:cNvPr id="47" name="Forma libre: forma 46">
              <a:extLst>
                <a:ext uri="{FF2B5EF4-FFF2-40B4-BE49-F238E27FC236}">
                  <a16:creationId xmlns:a16="http://schemas.microsoft.com/office/drawing/2014/main" id="{189E17DF-224A-4255-8D84-BAA332EC8279}"/>
                </a:ext>
              </a:extLst>
            </p:cNvPr>
            <p:cNvSpPr/>
            <p:nvPr/>
          </p:nvSpPr>
          <p:spPr>
            <a:xfrm rot="2857848">
              <a:off x="7776805" y="970799"/>
              <a:ext cx="750443" cy="3174029"/>
            </a:xfrm>
            <a:custGeom>
              <a:avLst/>
              <a:gdLst>
                <a:gd name="connsiteX0" fmla="*/ 128761 w 750443"/>
                <a:gd name="connsiteY0" fmla="*/ 0 h 3247694"/>
                <a:gd name="connsiteX1" fmla="*/ 149385 w 750443"/>
                <a:gd name="connsiteY1" fmla="*/ 11456 h 3247694"/>
                <a:gd name="connsiteX2" fmla="*/ 675901 w 750443"/>
                <a:gd name="connsiteY2" fmla="*/ 368145 h 3247694"/>
                <a:gd name="connsiteX3" fmla="*/ 750443 w 750443"/>
                <a:gd name="connsiteY3" fmla="*/ 426106 h 3247694"/>
                <a:gd name="connsiteX4" fmla="*/ 610492 w 750443"/>
                <a:gd name="connsiteY4" fmla="*/ 3247694 h 3247694"/>
                <a:gd name="connsiteX5" fmla="*/ 601275 w 750443"/>
                <a:gd name="connsiteY5" fmla="*/ 3236103 h 3247694"/>
                <a:gd name="connsiteX6" fmla="*/ 121405 w 750443"/>
                <a:gd name="connsiteY6" fmla="*/ 2711644 h 3247694"/>
                <a:gd name="connsiteX7" fmla="*/ 0 w 750443"/>
                <a:gd name="connsiteY7" fmla="*/ 2595985 h 324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443" h="3247694">
                  <a:moveTo>
                    <a:pt x="128761" y="0"/>
                  </a:moveTo>
                  <a:lnTo>
                    <a:pt x="149385" y="11456"/>
                  </a:lnTo>
                  <a:cubicBezTo>
                    <a:pt x="307733" y="103716"/>
                    <a:pt x="486367" y="224438"/>
                    <a:pt x="675901" y="368145"/>
                  </a:cubicBezTo>
                  <a:lnTo>
                    <a:pt x="750443" y="426106"/>
                  </a:lnTo>
                  <a:lnTo>
                    <a:pt x="610492" y="3247694"/>
                  </a:lnTo>
                  <a:lnTo>
                    <a:pt x="601275" y="3236103"/>
                  </a:lnTo>
                  <a:cubicBezTo>
                    <a:pt x="466260" y="3071504"/>
                    <a:pt x="304199" y="2893736"/>
                    <a:pt x="121405" y="2711644"/>
                  </a:cubicBezTo>
                  <a:lnTo>
                    <a:pt x="0" y="2595985"/>
                  </a:lnTo>
                  <a:close/>
                </a:path>
              </a:pathLst>
            </a:custGeom>
            <a:solidFill>
              <a:schemeClr val="bg2">
                <a:lumMod val="90000"/>
                <a:alpha val="2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s-CO" dirty="0"/>
            </a:p>
          </p:txBody>
        </p:sp>
      </p:grpSp>
      <p:grpSp>
        <p:nvGrpSpPr>
          <p:cNvPr id="66" name="Grupo 65">
            <a:extLst>
              <a:ext uri="{FF2B5EF4-FFF2-40B4-BE49-F238E27FC236}">
                <a16:creationId xmlns:a16="http://schemas.microsoft.com/office/drawing/2014/main" id="{EEC7F95D-0D98-4005-AA67-FBC51B4A24FB}"/>
              </a:ext>
            </a:extLst>
          </p:cNvPr>
          <p:cNvGrpSpPr/>
          <p:nvPr/>
        </p:nvGrpSpPr>
        <p:grpSpPr>
          <a:xfrm>
            <a:off x="9473873" y="592374"/>
            <a:ext cx="3174029" cy="4038981"/>
            <a:chOff x="9473873" y="592374"/>
            <a:chExt cx="3174029" cy="4038981"/>
          </a:xfrm>
        </p:grpSpPr>
        <p:sp>
          <p:nvSpPr>
            <p:cNvPr id="51" name="Diagrama de flujo: datos almacenados 50">
              <a:extLst>
                <a:ext uri="{FF2B5EF4-FFF2-40B4-BE49-F238E27FC236}">
                  <a16:creationId xmlns:a16="http://schemas.microsoft.com/office/drawing/2014/main" id="{24CB17C1-FA05-49F3-9550-BF92E8C257E0}"/>
                </a:ext>
              </a:extLst>
            </p:cNvPr>
            <p:cNvSpPr/>
            <p:nvPr/>
          </p:nvSpPr>
          <p:spPr>
            <a:xfrm flipH="1">
              <a:off x="9662319" y="671355"/>
              <a:ext cx="2556000" cy="3960000"/>
            </a:xfrm>
            <a:prstGeom prst="flowChartOnlineStorage">
              <a:avLst/>
            </a:prstGeom>
            <a:gradFill>
              <a:gsLst>
                <a:gs pos="69000">
                  <a:srgbClr val="000099"/>
                </a:gs>
                <a:gs pos="0">
                  <a:srgbClr val="0000FF"/>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2" name="Forma libre: forma 51">
              <a:extLst>
                <a:ext uri="{FF2B5EF4-FFF2-40B4-BE49-F238E27FC236}">
                  <a16:creationId xmlns:a16="http://schemas.microsoft.com/office/drawing/2014/main" id="{2694B04F-798F-4D7D-A450-75614D348F1F}"/>
                </a:ext>
              </a:extLst>
            </p:cNvPr>
            <p:cNvSpPr/>
            <p:nvPr/>
          </p:nvSpPr>
          <p:spPr>
            <a:xfrm>
              <a:off x="9899061" y="689355"/>
              <a:ext cx="2052000" cy="452371"/>
            </a:xfrm>
            <a:custGeom>
              <a:avLst/>
              <a:gdLst>
                <a:gd name="connsiteX0" fmla="*/ 0 w 1922765"/>
                <a:gd name="connsiteY0" fmla="*/ 0 h 452371"/>
                <a:gd name="connsiteX1" fmla="*/ 1651656 w 1922765"/>
                <a:gd name="connsiteY1" fmla="*/ 0 h 452371"/>
                <a:gd name="connsiteX2" fmla="*/ 1922722 w 1922765"/>
                <a:gd name="connsiteY2" fmla="*/ 452190 h 452371"/>
                <a:gd name="connsiteX3" fmla="*/ 1922765 w 1922765"/>
                <a:gd name="connsiteY3" fmla="*/ 452371 h 452371"/>
                <a:gd name="connsiteX4" fmla="*/ 255795 w 1922765"/>
                <a:gd name="connsiteY4" fmla="*/ 452371 h 452371"/>
                <a:gd name="connsiteX5" fmla="*/ 255752 w 1922765"/>
                <a:gd name="connsiteY5" fmla="*/ 452190 h 452371"/>
                <a:gd name="connsiteX6" fmla="*/ 28265 w 1922765"/>
                <a:gd name="connsiteY6" fmla="*/ 10224 h 452371"/>
                <a:gd name="connsiteX7" fmla="*/ 0 w 1922765"/>
                <a:gd name="connsiteY7" fmla="*/ 3593 h 45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2765" h="452371">
                  <a:moveTo>
                    <a:pt x="0" y="0"/>
                  </a:moveTo>
                  <a:lnTo>
                    <a:pt x="1651656" y="0"/>
                  </a:lnTo>
                  <a:cubicBezTo>
                    <a:pt x="1754647" y="0"/>
                    <a:pt x="1849076" y="169709"/>
                    <a:pt x="1922722" y="452190"/>
                  </a:cubicBezTo>
                  <a:lnTo>
                    <a:pt x="1922765" y="452371"/>
                  </a:lnTo>
                  <a:lnTo>
                    <a:pt x="255795" y="452371"/>
                  </a:lnTo>
                  <a:lnTo>
                    <a:pt x="255752" y="452190"/>
                  </a:lnTo>
                  <a:cubicBezTo>
                    <a:pt x="192627" y="210064"/>
                    <a:pt x="114233" y="50790"/>
                    <a:pt x="28265" y="10224"/>
                  </a:cubicBezTo>
                  <a:lnTo>
                    <a:pt x="0" y="3593"/>
                  </a:lnTo>
                  <a:close/>
                </a:path>
              </a:pathLst>
            </a:custGeom>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53" name="Forma libre: forma 52">
              <a:extLst>
                <a:ext uri="{FF2B5EF4-FFF2-40B4-BE49-F238E27FC236}">
                  <a16:creationId xmlns:a16="http://schemas.microsoft.com/office/drawing/2014/main" id="{A744E3C8-5D39-4F2F-88F5-9FB3194B2EB2}"/>
                </a:ext>
              </a:extLst>
            </p:cNvPr>
            <p:cNvSpPr/>
            <p:nvPr/>
          </p:nvSpPr>
          <p:spPr>
            <a:xfrm>
              <a:off x="9988147" y="3731355"/>
              <a:ext cx="2052000" cy="900000"/>
            </a:xfrm>
            <a:custGeom>
              <a:avLst/>
              <a:gdLst>
                <a:gd name="connsiteX0" fmla="*/ 274550 w 2017609"/>
                <a:gd name="connsiteY0" fmla="*/ 0 h 957943"/>
                <a:gd name="connsiteX1" fmla="*/ 1907400 w 2017609"/>
                <a:gd name="connsiteY1" fmla="*/ 0 h 957943"/>
                <a:gd name="connsiteX2" fmla="*/ 1969547 w 2017609"/>
                <a:gd name="connsiteY2" fmla="*/ 12547 h 957943"/>
                <a:gd name="connsiteX3" fmla="*/ 2017609 w 2017609"/>
                <a:gd name="connsiteY3" fmla="*/ 44951 h 957943"/>
                <a:gd name="connsiteX4" fmla="*/ 2011222 w 2017609"/>
                <a:gd name="connsiteY4" fmla="*/ 93820 h 957943"/>
                <a:gd name="connsiteX5" fmla="*/ 1701461 w 2017609"/>
                <a:gd name="connsiteY5" fmla="*/ 956633 h 957943"/>
                <a:gd name="connsiteX6" fmla="*/ 1695876 w 2017609"/>
                <a:gd name="connsiteY6" fmla="*/ 957943 h 957943"/>
                <a:gd name="connsiteX7" fmla="*/ 274550 w 2017609"/>
                <a:gd name="connsiteY7" fmla="*/ 957943 h 957943"/>
                <a:gd name="connsiteX8" fmla="*/ 240442 w 2017609"/>
                <a:gd name="connsiteY8" fmla="*/ 951057 h 957943"/>
                <a:gd name="connsiteX9" fmla="*/ 0 w 2017609"/>
                <a:gd name="connsiteY9" fmla="*/ 950102 h 957943"/>
                <a:gd name="connsiteX10" fmla="*/ 13606 w 2017609"/>
                <a:gd name="connsiteY10" fmla="*/ 911688 h 957943"/>
                <a:gd name="connsiteX11" fmla="*/ 150016 w 2017609"/>
                <a:gd name="connsiteY11" fmla="*/ 213596 h 957943"/>
                <a:gd name="connsiteX12" fmla="*/ 167667 w 2017609"/>
                <a:gd name="connsiteY12" fmla="*/ 43274 h 957943"/>
                <a:gd name="connsiteX13" fmla="*/ 185283 w 2017609"/>
                <a:gd name="connsiteY13" fmla="*/ 27268 h 957943"/>
                <a:gd name="connsiteX14" fmla="*/ 274550 w 2017609"/>
                <a:gd name="connsiteY14" fmla="*/ 0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7609" h="957943">
                  <a:moveTo>
                    <a:pt x="274550" y="0"/>
                  </a:moveTo>
                  <a:lnTo>
                    <a:pt x="1907400" y="0"/>
                  </a:lnTo>
                  <a:cubicBezTo>
                    <a:pt x="1929445" y="0"/>
                    <a:pt x="1950446" y="4468"/>
                    <a:pt x="1969547" y="12547"/>
                  </a:cubicBezTo>
                  <a:lnTo>
                    <a:pt x="2017609" y="44951"/>
                  </a:lnTo>
                  <a:lnTo>
                    <a:pt x="2011222" y="93820"/>
                  </a:lnTo>
                  <a:cubicBezTo>
                    <a:pt x="1942324" y="567843"/>
                    <a:pt x="1830412" y="895785"/>
                    <a:pt x="1701461" y="956633"/>
                  </a:cubicBezTo>
                  <a:lnTo>
                    <a:pt x="1695876" y="957943"/>
                  </a:lnTo>
                  <a:lnTo>
                    <a:pt x="274550" y="957943"/>
                  </a:lnTo>
                  <a:lnTo>
                    <a:pt x="240442" y="951057"/>
                  </a:lnTo>
                  <a:lnTo>
                    <a:pt x="0" y="950102"/>
                  </a:lnTo>
                  <a:lnTo>
                    <a:pt x="13606" y="911688"/>
                  </a:lnTo>
                  <a:cubicBezTo>
                    <a:pt x="70273" y="733761"/>
                    <a:pt x="117228" y="494147"/>
                    <a:pt x="150016" y="213596"/>
                  </a:cubicBezTo>
                  <a:lnTo>
                    <a:pt x="167667" y="43274"/>
                  </a:lnTo>
                  <a:lnTo>
                    <a:pt x="185283" y="27268"/>
                  </a:lnTo>
                  <a:cubicBezTo>
                    <a:pt x="210765" y="10052"/>
                    <a:pt x="241484" y="0"/>
                    <a:pt x="274550" y="0"/>
                  </a:cubicBezTo>
                  <a:close/>
                </a:path>
              </a:pathLst>
            </a:custGeom>
            <a:effectLst>
              <a:innerShdw blurRad="63500" dist="50800" dir="5400000">
                <a:prstClr val="black">
                  <a:alpha val="50000"/>
                </a:prstClr>
              </a:inn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pic>
          <p:nvPicPr>
            <p:cNvPr id="54" name="Gráfico 53" descr="Marcador">
              <a:extLst>
                <a:ext uri="{FF2B5EF4-FFF2-40B4-BE49-F238E27FC236}">
                  <a16:creationId xmlns:a16="http://schemas.microsoft.com/office/drawing/2014/main" id="{D9B4FFE8-1A18-422E-BD60-330DC2C9B9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01557" y="3760782"/>
              <a:ext cx="825179" cy="825179"/>
            </a:xfrm>
            <a:prstGeom prst="rect">
              <a:avLst/>
            </a:prstGeom>
          </p:spPr>
        </p:pic>
        <p:sp>
          <p:nvSpPr>
            <p:cNvPr id="55" name="Rectángulo 54">
              <a:extLst>
                <a:ext uri="{FF2B5EF4-FFF2-40B4-BE49-F238E27FC236}">
                  <a16:creationId xmlns:a16="http://schemas.microsoft.com/office/drawing/2014/main" id="{EEDB3700-9FA2-4C60-95EA-F6731572D41A}"/>
                </a:ext>
              </a:extLst>
            </p:cNvPr>
            <p:cNvSpPr/>
            <p:nvPr/>
          </p:nvSpPr>
          <p:spPr>
            <a:xfrm>
              <a:off x="10056122" y="592374"/>
              <a:ext cx="1737878" cy="646331"/>
            </a:xfrm>
            <a:prstGeom prst="rect">
              <a:avLst/>
            </a:prstGeom>
            <a:noFill/>
          </p:spPr>
          <p:txBody>
            <a:bodyPr wrap="square" lIns="91440" tIns="45720" rIns="91440" bIns="45720">
              <a:spAutoFit/>
            </a:bodyPr>
            <a:lstStyle/>
            <a:p>
              <a:pPr algn="ctr"/>
              <a:r>
                <a:rPr lang="es-ES" sz="3600" b="1" dirty="0">
                  <a:ln w="9525">
                    <a:solidFill>
                      <a:schemeClr val="bg1"/>
                    </a:solidFill>
                    <a:prstDash val="solid"/>
                  </a:ln>
                  <a:effectLst>
                    <a:outerShdw blurRad="12700" dist="38100" dir="2700000" algn="tl" rotWithShape="0">
                      <a:schemeClr val="bg1">
                        <a:lumMod val="50000"/>
                      </a:schemeClr>
                    </a:outerShdw>
                  </a:effectLst>
                </a:rPr>
                <a:t>2</a:t>
              </a:r>
              <a:r>
                <a:rPr lang="es-E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023</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56" name="Forma libre: forma 55">
              <a:extLst>
                <a:ext uri="{FF2B5EF4-FFF2-40B4-BE49-F238E27FC236}">
                  <a16:creationId xmlns:a16="http://schemas.microsoft.com/office/drawing/2014/main" id="{54EF8BF5-E500-4509-9DC9-6D1A171DE8BF}"/>
                </a:ext>
              </a:extLst>
            </p:cNvPr>
            <p:cNvSpPr/>
            <p:nvPr/>
          </p:nvSpPr>
          <p:spPr>
            <a:xfrm rot="2857848">
              <a:off x="10685666" y="886639"/>
              <a:ext cx="750443" cy="3174029"/>
            </a:xfrm>
            <a:custGeom>
              <a:avLst/>
              <a:gdLst>
                <a:gd name="connsiteX0" fmla="*/ 128761 w 750443"/>
                <a:gd name="connsiteY0" fmla="*/ 0 h 3247694"/>
                <a:gd name="connsiteX1" fmla="*/ 149385 w 750443"/>
                <a:gd name="connsiteY1" fmla="*/ 11456 h 3247694"/>
                <a:gd name="connsiteX2" fmla="*/ 675901 w 750443"/>
                <a:gd name="connsiteY2" fmla="*/ 368145 h 3247694"/>
                <a:gd name="connsiteX3" fmla="*/ 750443 w 750443"/>
                <a:gd name="connsiteY3" fmla="*/ 426106 h 3247694"/>
                <a:gd name="connsiteX4" fmla="*/ 610492 w 750443"/>
                <a:gd name="connsiteY4" fmla="*/ 3247694 h 3247694"/>
                <a:gd name="connsiteX5" fmla="*/ 601275 w 750443"/>
                <a:gd name="connsiteY5" fmla="*/ 3236103 h 3247694"/>
                <a:gd name="connsiteX6" fmla="*/ 121405 w 750443"/>
                <a:gd name="connsiteY6" fmla="*/ 2711644 h 3247694"/>
                <a:gd name="connsiteX7" fmla="*/ 0 w 750443"/>
                <a:gd name="connsiteY7" fmla="*/ 2595985 h 324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443" h="3247694">
                  <a:moveTo>
                    <a:pt x="128761" y="0"/>
                  </a:moveTo>
                  <a:lnTo>
                    <a:pt x="149385" y="11456"/>
                  </a:lnTo>
                  <a:cubicBezTo>
                    <a:pt x="307733" y="103716"/>
                    <a:pt x="486367" y="224438"/>
                    <a:pt x="675901" y="368145"/>
                  </a:cubicBezTo>
                  <a:lnTo>
                    <a:pt x="750443" y="426106"/>
                  </a:lnTo>
                  <a:lnTo>
                    <a:pt x="610492" y="3247694"/>
                  </a:lnTo>
                  <a:lnTo>
                    <a:pt x="601275" y="3236103"/>
                  </a:lnTo>
                  <a:cubicBezTo>
                    <a:pt x="466260" y="3071504"/>
                    <a:pt x="304199" y="2893736"/>
                    <a:pt x="121405" y="2711644"/>
                  </a:cubicBezTo>
                  <a:lnTo>
                    <a:pt x="0" y="2595985"/>
                  </a:lnTo>
                  <a:close/>
                </a:path>
              </a:pathLst>
            </a:custGeom>
            <a:solidFill>
              <a:schemeClr val="bg2">
                <a:lumMod val="90000"/>
                <a:alpha val="2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s-CO" dirty="0"/>
            </a:p>
          </p:txBody>
        </p:sp>
        <p:sp>
          <p:nvSpPr>
            <p:cNvPr id="57" name="CuadroTexto 56">
              <a:extLst>
                <a:ext uri="{FF2B5EF4-FFF2-40B4-BE49-F238E27FC236}">
                  <a16:creationId xmlns:a16="http://schemas.microsoft.com/office/drawing/2014/main" id="{B9D18514-EBD0-45EE-B8C3-2C333115AD35}"/>
                </a:ext>
              </a:extLst>
            </p:cNvPr>
            <p:cNvSpPr txBox="1"/>
            <p:nvPr/>
          </p:nvSpPr>
          <p:spPr>
            <a:xfrm>
              <a:off x="10646630" y="1123049"/>
              <a:ext cx="1503715" cy="584775"/>
            </a:xfrm>
            <a:prstGeom prst="rect">
              <a:avLst/>
            </a:prstGeom>
            <a:noFill/>
          </p:spPr>
          <p:txBody>
            <a:bodyPr wrap="square" rtlCol="0">
              <a:spAutoFit/>
            </a:bodyPr>
            <a:lstStyle/>
            <a:p>
              <a:r>
                <a:rPr lang="es-MX" sz="3200" b="1" i="1" dirty="0">
                  <a:solidFill>
                    <a:schemeClr val="bg1"/>
                  </a:solidFill>
                  <a:latin typeface="Bahnschrift Light Condensed" panose="020B0502040204020203" pitchFamily="34" charset="0"/>
                </a:rPr>
                <a:t>Waze</a:t>
              </a:r>
              <a:endParaRPr lang="es-CO" sz="2800" b="1" i="1" dirty="0">
                <a:solidFill>
                  <a:schemeClr val="bg1"/>
                </a:solidFill>
                <a:latin typeface="Bahnschrift Light Condensed" panose="020B0502040204020203" pitchFamily="34" charset="0"/>
              </a:endParaRPr>
            </a:p>
          </p:txBody>
        </p:sp>
        <p:sp>
          <p:nvSpPr>
            <p:cNvPr id="58" name="CuadroTexto 57">
              <a:extLst>
                <a:ext uri="{FF2B5EF4-FFF2-40B4-BE49-F238E27FC236}">
                  <a16:creationId xmlns:a16="http://schemas.microsoft.com/office/drawing/2014/main" id="{3D782CB8-8C05-4678-BA52-B3F13A4E5F3D}"/>
                </a:ext>
              </a:extLst>
            </p:cNvPr>
            <p:cNvSpPr txBox="1"/>
            <p:nvPr/>
          </p:nvSpPr>
          <p:spPr>
            <a:xfrm>
              <a:off x="10129456" y="1656906"/>
              <a:ext cx="2339164" cy="1846659"/>
            </a:xfrm>
            <a:prstGeom prst="rect">
              <a:avLst/>
            </a:prstGeom>
            <a:noFill/>
          </p:spPr>
          <p:txBody>
            <a:bodyPr wrap="square" rtlCol="0">
              <a:spAutoFit/>
            </a:bodyPr>
            <a:lstStyle/>
            <a:p>
              <a:r>
                <a:rPr lang="es-MX" sz="1900" dirty="0">
                  <a:solidFill>
                    <a:schemeClr val="bg1"/>
                  </a:solidFill>
                  <a:latin typeface="Agency FB" panose="020B0503020202020204" pitchFamily="34" charset="0"/>
                </a:rPr>
                <a:t>Utiliza algoritmos de machine learning para analizar grandes     conjuntos de datos de tráfico y comportamiento del usuario. </a:t>
              </a:r>
              <a:endParaRPr lang="es-CO" sz="1900" dirty="0">
                <a:solidFill>
                  <a:schemeClr val="bg1"/>
                </a:solidFill>
                <a:latin typeface="Agency FB" panose="020B0503020202020204" pitchFamily="34" charset="0"/>
              </a:endParaRPr>
            </a:p>
          </p:txBody>
        </p:sp>
      </p:grpSp>
      <p:sp>
        <p:nvSpPr>
          <p:cNvPr id="59" name="CuadroTexto 58">
            <a:extLst>
              <a:ext uri="{FF2B5EF4-FFF2-40B4-BE49-F238E27FC236}">
                <a16:creationId xmlns:a16="http://schemas.microsoft.com/office/drawing/2014/main" id="{96B4C719-12EC-4390-92C1-F882E06339B5}"/>
              </a:ext>
            </a:extLst>
          </p:cNvPr>
          <p:cNvSpPr txBox="1"/>
          <p:nvPr/>
        </p:nvSpPr>
        <p:spPr>
          <a:xfrm>
            <a:off x="65519" y="4654032"/>
            <a:ext cx="3392262" cy="2031325"/>
          </a:xfrm>
          <a:prstGeom prst="rect">
            <a:avLst/>
          </a:prstGeom>
          <a:noFill/>
        </p:spPr>
        <p:txBody>
          <a:bodyPr wrap="square" rtlCol="0">
            <a:spAutoFit/>
          </a:bodyPr>
          <a:lstStyle/>
          <a:p>
            <a:r>
              <a:rPr lang="es-MX" sz="2100" i="1" dirty="0">
                <a:latin typeface="Agency FB" panose="020B0503020202020204" pitchFamily="34" charset="0"/>
              </a:rPr>
              <a:t>Uso </a:t>
            </a:r>
            <a:r>
              <a:rPr lang="es-MX" sz="2000" i="1" dirty="0">
                <a:latin typeface="Agency FB" panose="020B0503020202020204" pitchFamily="34" charset="0"/>
              </a:rPr>
              <a:t>de</a:t>
            </a:r>
            <a:r>
              <a:rPr lang="es-MX" sz="2100" i="1" dirty="0">
                <a:latin typeface="Agency FB" panose="020B0503020202020204" pitchFamily="34" charset="0"/>
              </a:rPr>
              <a:t> algoritmos y aprendizaje automático para analizar </a:t>
            </a:r>
            <a:r>
              <a:rPr lang="es-MX" sz="2000" i="1" dirty="0">
                <a:latin typeface="Agency FB" panose="020B0503020202020204" pitchFamily="34" charset="0"/>
              </a:rPr>
              <a:t>los</a:t>
            </a:r>
            <a:r>
              <a:rPr lang="es-MX" sz="2100" i="1" dirty="0">
                <a:latin typeface="Agency FB" panose="020B0503020202020204" pitchFamily="34" charset="0"/>
              </a:rPr>
              <a:t> patrones </a:t>
            </a:r>
            <a:r>
              <a:rPr lang="es-MX" sz="2000" i="1" dirty="0">
                <a:latin typeface="Agency FB" panose="020B0503020202020204" pitchFamily="34" charset="0"/>
              </a:rPr>
              <a:t>de</a:t>
            </a:r>
            <a:r>
              <a:rPr lang="es-MX" sz="2100" i="1" dirty="0">
                <a:latin typeface="Agency FB" panose="020B0503020202020204" pitchFamily="34" charset="0"/>
              </a:rPr>
              <a:t> tráfico en tiempo real </a:t>
            </a:r>
            <a:r>
              <a:rPr lang="es-MX" sz="2000" i="1" dirty="0">
                <a:latin typeface="Agency FB" panose="020B0503020202020204" pitchFamily="34" charset="0"/>
              </a:rPr>
              <a:t>y</a:t>
            </a:r>
            <a:r>
              <a:rPr lang="es-MX" sz="2100" i="1" dirty="0">
                <a:latin typeface="Agency FB" panose="020B0503020202020204" pitchFamily="34" charset="0"/>
              </a:rPr>
              <a:t> ajustar dinámicamente los tiempos de</a:t>
            </a:r>
            <a:r>
              <a:rPr lang="es-MX" i="1" dirty="0">
                <a:latin typeface="Agency FB" panose="020B0503020202020204" pitchFamily="34" charset="0"/>
              </a:rPr>
              <a:t> los </a:t>
            </a:r>
            <a:r>
              <a:rPr lang="es-MX" sz="2100" i="1" dirty="0">
                <a:latin typeface="Agency FB" panose="020B0503020202020204" pitchFamily="34" charset="0"/>
              </a:rPr>
              <a:t>semáforos para optimizar el tráfico en función de la demanda actual.</a:t>
            </a:r>
            <a:endParaRPr lang="es-CO" sz="2100" i="1" dirty="0">
              <a:latin typeface="Agency FB" panose="020B0503020202020204" pitchFamily="34" charset="0"/>
            </a:endParaRPr>
          </a:p>
        </p:txBody>
      </p:sp>
      <p:sp>
        <p:nvSpPr>
          <p:cNvPr id="60" name="CuadroTexto 59">
            <a:extLst>
              <a:ext uri="{FF2B5EF4-FFF2-40B4-BE49-F238E27FC236}">
                <a16:creationId xmlns:a16="http://schemas.microsoft.com/office/drawing/2014/main" id="{E36FE99B-349C-4C72-8739-0A12E1F5F616}"/>
              </a:ext>
            </a:extLst>
          </p:cNvPr>
          <p:cNvSpPr txBox="1"/>
          <p:nvPr/>
        </p:nvSpPr>
        <p:spPr>
          <a:xfrm>
            <a:off x="9677088" y="4715402"/>
            <a:ext cx="2556001" cy="2139047"/>
          </a:xfrm>
          <a:prstGeom prst="rect">
            <a:avLst/>
          </a:prstGeom>
          <a:noFill/>
        </p:spPr>
        <p:txBody>
          <a:bodyPr wrap="square" rtlCol="0">
            <a:spAutoFit/>
          </a:bodyPr>
          <a:lstStyle/>
          <a:p>
            <a:r>
              <a:rPr lang="es-MX" sz="1900" dirty="0">
                <a:latin typeface="Agency FB" panose="020B0503020202020204" pitchFamily="34" charset="0"/>
              </a:rPr>
              <a:t>Waze utiliza los datos proporcionados por los usuarios para crear una red colaborativa que </a:t>
            </a:r>
            <a:r>
              <a:rPr lang="es-MX" sz="1900" i="1" dirty="0">
                <a:latin typeface="Agency FB" panose="020B0503020202020204" pitchFamily="34" charset="0"/>
              </a:rPr>
              <a:t>mejora</a:t>
            </a:r>
            <a:r>
              <a:rPr lang="es-MX" sz="1900" dirty="0">
                <a:latin typeface="Agency FB" panose="020B0503020202020204" pitchFamily="34" charset="0"/>
              </a:rPr>
              <a:t> la experiencia de conducción para optimizar el transporte y reducir la congestión.</a:t>
            </a:r>
            <a:endParaRPr lang="es-CO" sz="1900" dirty="0">
              <a:solidFill>
                <a:schemeClr val="bg1"/>
              </a:solidFill>
              <a:latin typeface="Agency FB" panose="020B0503020202020204" pitchFamily="34" charset="0"/>
            </a:endParaRPr>
          </a:p>
        </p:txBody>
      </p:sp>
      <p:sp>
        <p:nvSpPr>
          <p:cNvPr id="61" name="CuadroTexto 60">
            <a:extLst>
              <a:ext uri="{FF2B5EF4-FFF2-40B4-BE49-F238E27FC236}">
                <a16:creationId xmlns:a16="http://schemas.microsoft.com/office/drawing/2014/main" id="{E8C68386-6C45-4844-91B5-686849951AEA}"/>
              </a:ext>
            </a:extLst>
          </p:cNvPr>
          <p:cNvSpPr txBox="1"/>
          <p:nvPr/>
        </p:nvSpPr>
        <p:spPr>
          <a:xfrm>
            <a:off x="6202861" y="4723849"/>
            <a:ext cx="3600720" cy="1938992"/>
          </a:xfrm>
          <a:prstGeom prst="rect">
            <a:avLst/>
          </a:prstGeom>
          <a:noFill/>
        </p:spPr>
        <p:txBody>
          <a:bodyPr wrap="square" rtlCol="0">
            <a:spAutoFit/>
          </a:bodyPr>
          <a:lstStyle/>
          <a:p>
            <a:r>
              <a:rPr lang="es-CO" sz="2000" i="1" dirty="0">
                <a:latin typeface="Agency FB" panose="020B0503020202020204" pitchFamily="34" charset="0"/>
              </a:rPr>
              <a:t>Vehículos automatizados conectados a internet </a:t>
            </a:r>
            <a:r>
              <a:rPr lang="es-MX" sz="2000" i="1" dirty="0">
                <a:latin typeface="Agency FB" panose="020B0503020202020204" pitchFamily="34" charset="0"/>
              </a:rPr>
              <a:t>enviarán, recibirán y analizarán enormes cantidades de datos. Los expertos creen que los vehículos conectados pronto podrán interactuar entre sí y compartir datos a escala</a:t>
            </a:r>
            <a:endParaRPr lang="es-CO" sz="2000" i="1" dirty="0">
              <a:latin typeface="Agency FB" panose="020B0503020202020204" pitchFamily="34" charset="0"/>
            </a:endParaRPr>
          </a:p>
        </p:txBody>
      </p:sp>
      <p:sp>
        <p:nvSpPr>
          <p:cNvPr id="62" name="CuadroTexto 61">
            <a:extLst>
              <a:ext uri="{FF2B5EF4-FFF2-40B4-BE49-F238E27FC236}">
                <a16:creationId xmlns:a16="http://schemas.microsoft.com/office/drawing/2014/main" id="{4C84B8B0-C5A9-47D4-9F5E-E7A600B4324E}"/>
              </a:ext>
            </a:extLst>
          </p:cNvPr>
          <p:cNvSpPr txBox="1"/>
          <p:nvPr/>
        </p:nvSpPr>
        <p:spPr>
          <a:xfrm>
            <a:off x="3506706" y="4716142"/>
            <a:ext cx="2773084" cy="1938992"/>
          </a:xfrm>
          <a:prstGeom prst="rect">
            <a:avLst/>
          </a:prstGeom>
          <a:noFill/>
        </p:spPr>
        <p:txBody>
          <a:bodyPr wrap="square" rtlCol="0">
            <a:spAutoFit/>
          </a:bodyPr>
          <a:lstStyle/>
          <a:p>
            <a:r>
              <a:rPr lang="es-MX" sz="2000" dirty="0">
                <a:latin typeface="Agency FB" panose="020B0503020202020204" pitchFamily="34" charset="0"/>
              </a:rPr>
              <a:t>Su plataforma utiliza tecnología avanzada, incluyendo inteligencia artificial, para mejorar la eficiencia y la puntualidad en el transporte público.</a:t>
            </a:r>
            <a:endParaRPr lang="es-CO" sz="2000" dirty="0">
              <a:solidFill>
                <a:schemeClr val="bg1"/>
              </a:solidFill>
            </a:endParaRPr>
          </a:p>
        </p:txBody>
      </p:sp>
      <p:sp>
        <p:nvSpPr>
          <p:cNvPr id="2" name="CuadroTexto 1">
            <a:extLst>
              <a:ext uri="{FF2B5EF4-FFF2-40B4-BE49-F238E27FC236}">
                <a16:creationId xmlns:a16="http://schemas.microsoft.com/office/drawing/2014/main" id="{EFA2582C-CF34-4346-B5D8-BD9875D9C9EA}"/>
              </a:ext>
            </a:extLst>
          </p:cNvPr>
          <p:cNvSpPr txBox="1"/>
          <p:nvPr/>
        </p:nvSpPr>
        <p:spPr>
          <a:xfrm>
            <a:off x="4721406" y="-74815"/>
            <a:ext cx="2850757" cy="646331"/>
          </a:xfrm>
          <a:prstGeom prst="rect">
            <a:avLst/>
          </a:prstGeom>
          <a:noFill/>
        </p:spPr>
        <p:txBody>
          <a:bodyPr wrap="square" rtlCol="0">
            <a:spAutoFit/>
          </a:bodyPr>
          <a:lstStyle/>
          <a:p>
            <a:r>
              <a:rPr lang="es-MX" sz="3600" b="1" i="1" dirty="0">
                <a:solidFill>
                  <a:schemeClr val="bg1"/>
                </a:solidFill>
              </a:rPr>
              <a:t>Antecedentes</a:t>
            </a:r>
            <a:endParaRPr lang="es-CO" sz="2000" b="1" i="1" dirty="0">
              <a:solidFill>
                <a:schemeClr val="bg1"/>
              </a:solidFill>
            </a:endParaRPr>
          </a:p>
        </p:txBody>
      </p:sp>
    </p:spTree>
    <p:extLst>
      <p:ext uri="{BB962C8B-B14F-4D97-AF65-F5344CB8AC3E}">
        <p14:creationId xmlns:p14="http://schemas.microsoft.com/office/powerpoint/2010/main" val="13800795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up)">
                                      <p:cBhvr>
                                        <p:cTn id="21" dur="500"/>
                                        <p:tgtEl>
                                          <p:spTgt spid="63"/>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up)">
                                      <p:cBhvr>
                                        <p:cTn id="29" dur="500"/>
                                        <p:tgtEl>
                                          <p:spTgt spid="64"/>
                                        </p:tgtEl>
                                      </p:cBhvr>
                                    </p:animEffect>
                                  </p:childTnLst>
                                </p:cTn>
                              </p:par>
                            </p:childTnLst>
                          </p:cTn>
                        </p:par>
                        <p:par>
                          <p:cTn id="30" fill="hold">
                            <p:stCondLst>
                              <p:cond delay="2500"/>
                            </p:stCondLst>
                            <p:childTnLst>
                              <p:par>
                                <p:cTn id="31" presetID="22" presetClass="entr" presetSubtype="4"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down)">
                                      <p:cBhvr>
                                        <p:cTn id="33" dur="500"/>
                                        <p:tgtEl>
                                          <p:spTgt spid="41"/>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up)">
                                      <p:cBhvr>
                                        <p:cTn id="37" dur="500"/>
                                        <p:tgtEl>
                                          <p:spTgt spid="67"/>
                                        </p:tgtEl>
                                      </p:cBhvr>
                                    </p:animEffect>
                                  </p:childTnLst>
                                </p:cTn>
                              </p:par>
                            </p:childTnLst>
                          </p:cTn>
                        </p:par>
                        <p:par>
                          <p:cTn id="38" fill="hold">
                            <p:stCondLst>
                              <p:cond delay="3500"/>
                            </p:stCondLst>
                            <p:childTnLst>
                              <p:par>
                                <p:cTn id="39" presetID="22" presetClass="entr" presetSubtype="4"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childTnLst>
                          </p:cTn>
                        </p:par>
                        <p:par>
                          <p:cTn id="42" fill="hold">
                            <p:stCondLst>
                              <p:cond delay="4000"/>
                            </p:stCondLst>
                            <p:childTnLst>
                              <p:par>
                                <p:cTn id="43" presetID="22" presetClass="entr" presetSubtype="1" fill="hold"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up)">
                                      <p:cBhvr>
                                        <p:cTn id="45" dur="500"/>
                                        <p:tgtEl>
                                          <p:spTgt spid="66"/>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up)">
                                      <p:cBhvr>
                                        <p:cTn id="49" dur="500"/>
                                        <p:tgtEl>
                                          <p:spTgt spid="59"/>
                                        </p:tgtEl>
                                      </p:cBhvr>
                                    </p:animEffect>
                                  </p:childTnLst>
                                </p:cTn>
                              </p:par>
                            </p:childTnLst>
                          </p:cTn>
                        </p:par>
                        <p:par>
                          <p:cTn id="50" fill="hold">
                            <p:stCondLst>
                              <p:cond delay="5000"/>
                            </p:stCondLst>
                            <p:childTnLst>
                              <p:par>
                                <p:cTn id="51" presetID="22" presetClass="entr" presetSubtype="1" fill="hold" grpId="0"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ipe(up)">
                                      <p:cBhvr>
                                        <p:cTn id="53" dur="500"/>
                                        <p:tgtEl>
                                          <p:spTgt spid="62"/>
                                        </p:tgtEl>
                                      </p:cBhvr>
                                    </p:animEffect>
                                  </p:childTnLst>
                                </p:cTn>
                              </p:par>
                            </p:childTnLst>
                          </p:cTn>
                        </p:par>
                        <p:par>
                          <p:cTn id="54" fill="hold">
                            <p:stCondLst>
                              <p:cond delay="5500"/>
                            </p:stCondLst>
                            <p:childTnLst>
                              <p:par>
                                <p:cTn id="55" presetID="22" presetClass="entr" presetSubtype="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up)">
                                      <p:cBhvr>
                                        <p:cTn id="57" dur="500"/>
                                        <p:tgtEl>
                                          <p:spTgt spid="61"/>
                                        </p:tgtEl>
                                      </p:cBhvr>
                                    </p:animEffect>
                                  </p:childTnLst>
                                </p:cTn>
                              </p:par>
                            </p:childTnLst>
                          </p:cTn>
                        </p:par>
                        <p:par>
                          <p:cTn id="58" fill="hold">
                            <p:stCondLst>
                              <p:cond delay="6000"/>
                            </p:stCondLst>
                            <p:childTnLst>
                              <p:par>
                                <p:cTn id="59" presetID="22" presetClass="entr" presetSubtype="1"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wipe(up)">
                                      <p:cBhvr>
                                        <p:cTn id="6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1" grpId="0" animBg="1"/>
      <p:bldP spid="32" grpId="0" animBg="1"/>
      <p:bldP spid="10" grpId="0" animBg="1"/>
      <p:bldP spid="5" grpId="0" animBg="1"/>
      <p:bldP spid="59" grpId="0"/>
      <p:bldP spid="60" grpId="0"/>
      <p:bldP spid="61"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867720-066A-4CF3-9C87-64D5B17C3D1D}"/>
              </a:ext>
            </a:extLst>
          </p:cNvPr>
          <p:cNvSpPr>
            <a:spLocks noGrp="1"/>
          </p:cNvSpPr>
          <p:nvPr>
            <p:ph type="title"/>
          </p:nvPr>
        </p:nvSpPr>
        <p:spPr/>
        <p:txBody>
          <a:bodyPr/>
          <a:lstStyle/>
          <a:p>
            <a:endParaRPr lang="es-CO" dirty="0"/>
          </a:p>
        </p:txBody>
      </p:sp>
      <p:sp>
        <p:nvSpPr>
          <p:cNvPr id="3" name="Marcador de contenido 2">
            <a:extLst>
              <a:ext uri="{FF2B5EF4-FFF2-40B4-BE49-F238E27FC236}">
                <a16:creationId xmlns:a16="http://schemas.microsoft.com/office/drawing/2014/main" id="{97EEB0BD-7178-496B-BD29-41647F18796D}"/>
              </a:ext>
            </a:extLst>
          </p:cNvPr>
          <p:cNvSpPr>
            <a:spLocks noGrp="1"/>
          </p:cNvSpPr>
          <p:nvPr>
            <p:ph idx="1"/>
          </p:nvPr>
        </p:nvSpPr>
        <p:spPr/>
        <p:txBody>
          <a:bodyPr/>
          <a:lstStyle/>
          <a:p>
            <a:endParaRPr lang="es-CO" dirty="0"/>
          </a:p>
        </p:txBody>
      </p:sp>
      <p:pic>
        <p:nvPicPr>
          <p:cNvPr id="1026" name="Picture 2" descr="10,058 imágenes, fotos de stock, objetos en 3D y vectores sobre Recopilar  informacion | Shutterstock">
            <a:extLst>
              <a:ext uri="{FF2B5EF4-FFF2-40B4-BE49-F238E27FC236}">
                <a16:creationId xmlns:a16="http://schemas.microsoft.com/office/drawing/2014/main" id="{BAB07495-D84D-4717-9120-9ADE73F87A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65" r="13206" b="8549"/>
          <a:stretch/>
        </p:blipFill>
        <p:spPr bwMode="auto">
          <a:xfrm>
            <a:off x="4533900" y="-6993"/>
            <a:ext cx="7658100" cy="686499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627D5B64-F31C-45A5-B41B-125C746FB688}"/>
              </a:ext>
            </a:extLst>
          </p:cNvPr>
          <p:cNvPicPr>
            <a:picLocks noChangeAspect="1"/>
          </p:cNvPicPr>
          <p:nvPr/>
        </p:nvPicPr>
        <p:blipFill>
          <a:blip r:embed="rId3">
            <a:extLst>
              <a:ext uri="{28A0092B-C50C-407E-A947-70E740481C1C}">
                <a14:useLocalDpi xmlns:a14="http://schemas.microsoft.com/office/drawing/2010/main" val="0"/>
              </a:ext>
            </a:extLst>
          </a:blip>
          <a:srcRect r="41980"/>
          <a:stretch>
            <a:fillRect/>
          </a:stretch>
        </p:blipFill>
        <p:spPr>
          <a:xfrm flipH="1">
            <a:off x="9789696" y="-6992"/>
            <a:ext cx="2402304" cy="6864992"/>
          </a:xfrm>
          <a:custGeom>
            <a:avLst/>
            <a:gdLst>
              <a:gd name="connsiteX0" fmla="*/ 2402304 w 2402304"/>
              <a:gd name="connsiteY0" fmla="*/ 0 h 6864991"/>
              <a:gd name="connsiteX1" fmla="*/ 0 w 2402304"/>
              <a:gd name="connsiteY1" fmla="*/ 0 h 6864991"/>
              <a:gd name="connsiteX2" fmla="*/ 0 w 2402304"/>
              <a:gd name="connsiteY2" fmla="*/ 6864991 h 6864991"/>
              <a:gd name="connsiteX3" fmla="*/ 435452 w 2402304"/>
              <a:gd name="connsiteY3" fmla="*/ 5674905 h 6864991"/>
            </a:gdLst>
            <a:ahLst/>
            <a:cxnLst>
              <a:cxn ang="0">
                <a:pos x="connsiteX0" y="connsiteY0"/>
              </a:cxn>
              <a:cxn ang="0">
                <a:pos x="connsiteX1" y="connsiteY1"/>
              </a:cxn>
              <a:cxn ang="0">
                <a:pos x="connsiteX2" y="connsiteY2"/>
              </a:cxn>
              <a:cxn ang="0">
                <a:pos x="connsiteX3" y="connsiteY3"/>
              </a:cxn>
            </a:cxnLst>
            <a:rect l="l" t="t" r="r" b="b"/>
            <a:pathLst>
              <a:path w="2402304" h="6864991">
                <a:moveTo>
                  <a:pt x="2402304" y="0"/>
                </a:moveTo>
                <a:lnTo>
                  <a:pt x="0" y="0"/>
                </a:lnTo>
                <a:lnTo>
                  <a:pt x="0" y="6864991"/>
                </a:lnTo>
                <a:lnTo>
                  <a:pt x="435452" y="5674905"/>
                </a:lnTo>
                <a:close/>
              </a:path>
            </a:pathLst>
          </a:custGeom>
          <a:blipFill>
            <a:blip r:embed="rId4"/>
            <a:stretch>
              <a:fillRect/>
            </a:stretch>
          </a:blipFill>
        </p:spPr>
      </p:pic>
      <p:pic>
        <p:nvPicPr>
          <p:cNvPr id="6" name="Imagen 5">
            <a:extLst>
              <a:ext uri="{FF2B5EF4-FFF2-40B4-BE49-F238E27FC236}">
                <a16:creationId xmlns:a16="http://schemas.microsoft.com/office/drawing/2014/main" id="{41842CA6-ECB4-48A3-83BF-6AF8E8954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6992"/>
            <a:ext cx="8210550" cy="6864991"/>
          </a:xfrm>
          <a:custGeom>
            <a:avLst/>
            <a:gdLst>
              <a:gd name="connsiteX0" fmla="*/ 2422335 w 9427360"/>
              <a:gd name="connsiteY0" fmla="*/ 0 h 6849205"/>
              <a:gd name="connsiteX1" fmla="*/ 9427360 w 9427360"/>
              <a:gd name="connsiteY1" fmla="*/ 0 h 6849205"/>
              <a:gd name="connsiteX2" fmla="*/ 9427360 w 9427360"/>
              <a:gd name="connsiteY2" fmla="*/ 6849205 h 6849205"/>
              <a:gd name="connsiteX3" fmla="*/ 0 w 9427360"/>
              <a:gd name="connsiteY3" fmla="*/ 6849205 h 6849205"/>
            </a:gdLst>
            <a:ahLst/>
            <a:cxnLst>
              <a:cxn ang="0">
                <a:pos x="connsiteX0" y="connsiteY0"/>
              </a:cxn>
              <a:cxn ang="0">
                <a:pos x="connsiteX1" y="connsiteY1"/>
              </a:cxn>
              <a:cxn ang="0">
                <a:pos x="connsiteX2" y="connsiteY2"/>
              </a:cxn>
              <a:cxn ang="0">
                <a:pos x="connsiteX3" y="connsiteY3"/>
              </a:cxn>
            </a:cxnLst>
            <a:rect l="l" t="t" r="r" b="b"/>
            <a:pathLst>
              <a:path w="9427360" h="6849205">
                <a:moveTo>
                  <a:pt x="2422335" y="0"/>
                </a:moveTo>
                <a:lnTo>
                  <a:pt x="9427360" y="0"/>
                </a:lnTo>
                <a:lnTo>
                  <a:pt x="9427360" y="6849205"/>
                </a:lnTo>
                <a:lnTo>
                  <a:pt x="0" y="6849205"/>
                </a:lnTo>
                <a:close/>
              </a:path>
            </a:pathLst>
          </a:custGeom>
          <a:blipFill>
            <a:blip r:embed="rId4"/>
            <a:stretch>
              <a:fillRect/>
            </a:stretch>
          </a:blipFill>
        </p:spPr>
      </p:pic>
      <p:sp>
        <p:nvSpPr>
          <p:cNvPr id="9" name="CuadroTexto 8">
            <a:extLst>
              <a:ext uri="{FF2B5EF4-FFF2-40B4-BE49-F238E27FC236}">
                <a16:creationId xmlns:a16="http://schemas.microsoft.com/office/drawing/2014/main" id="{BE3E48AA-BC54-482B-8C54-E49A17B8BB80}"/>
              </a:ext>
            </a:extLst>
          </p:cNvPr>
          <p:cNvSpPr txBox="1"/>
          <p:nvPr/>
        </p:nvSpPr>
        <p:spPr>
          <a:xfrm>
            <a:off x="-314039" y="244138"/>
            <a:ext cx="6833995" cy="1446550"/>
          </a:xfrm>
          <a:prstGeom prst="rect">
            <a:avLst/>
          </a:prstGeom>
          <a:noFill/>
        </p:spPr>
        <p:txBody>
          <a:bodyPr wrap="square" rtlCol="0">
            <a:spAutoFit/>
          </a:bodyPr>
          <a:lstStyle/>
          <a:p>
            <a:pPr algn="ctr"/>
            <a:r>
              <a:rPr lang="es-MX" sz="4400" b="1" i="1" dirty="0">
                <a:solidFill>
                  <a:schemeClr val="bg1"/>
                </a:solidFill>
                <a:latin typeface="Bahnschrift Light SemiCondensed" panose="020B0502040204020203" pitchFamily="34" charset="0"/>
              </a:rPr>
              <a:t>Recopilación y análisis de datos</a:t>
            </a:r>
          </a:p>
        </p:txBody>
      </p:sp>
      <p:sp>
        <p:nvSpPr>
          <p:cNvPr id="10" name="CuadroTexto 9">
            <a:extLst>
              <a:ext uri="{FF2B5EF4-FFF2-40B4-BE49-F238E27FC236}">
                <a16:creationId xmlns:a16="http://schemas.microsoft.com/office/drawing/2014/main" id="{991A43B0-1747-4060-880A-44CCF1B11251}"/>
              </a:ext>
            </a:extLst>
          </p:cNvPr>
          <p:cNvSpPr txBox="1"/>
          <p:nvPr/>
        </p:nvSpPr>
        <p:spPr>
          <a:xfrm>
            <a:off x="484640" y="2031858"/>
            <a:ext cx="5310788" cy="707886"/>
          </a:xfrm>
          <a:prstGeom prst="rect">
            <a:avLst/>
          </a:prstGeom>
          <a:noFill/>
        </p:spPr>
        <p:txBody>
          <a:bodyPr wrap="square" rtlCol="0">
            <a:spAutoFit/>
          </a:bodyPr>
          <a:lstStyle/>
          <a:p>
            <a:r>
              <a:rPr lang="es-MX" sz="4000" i="1" dirty="0">
                <a:solidFill>
                  <a:schemeClr val="bg1"/>
                </a:solidFill>
                <a:latin typeface="Agency FB" panose="020B0503020202020204" pitchFamily="34" charset="0"/>
              </a:rPr>
              <a:t>Consulta de Fuentes Oficiales</a:t>
            </a:r>
            <a:endParaRPr lang="es-CO" sz="4000" i="1" dirty="0">
              <a:solidFill>
                <a:schemeClr val="bg1"/>
              </a:solidFill>
              <a:latin typeface="Agency FB" panose="020B0503020202020204" pitchFamily="34" charset="0"/>
            </a:endParaRPr>
          </a:p>
        </p:txBody>
      </p:sp>
      <p:sp>
        <p:nvSpPr>
          <p:cNvPr id="11" name="Triángulo isósceles 10">
            <a:extLst>
              <a:ext uri="{FF2B5EF4-FFF2-40B4-BE49-F238E27FC236}">
                <a16:creationId xmlns:a16="http://schemas.microsoft.com/office/drawing/2014/main" id="{3E9F4B14-E39E-4A20-8094-A077109C6D85}"/>
              </a:ext>
            </a:extLst>
          </p:cNvPr>
          <p:cNvSpPr/>
          <p:nvPr/>
        </p:nvSpPr>
        <p:spPr>
          <a:xfrm rot="5400000">
            <a:off x="255490" y="2279406"/>
            <a:ext cx="228170" cy="230129"/>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2" name="CuadroTexto 11">
            <a:extLst>
              <a:ext uri="{FF2B5EF4-FFF2-40B4-BE49-F238E27FC236}">
                <a16:creationId xmlns:a16="http://schemas.microsoft.com/office/drawing/2014/main" id="{A3C1ABA1-BC85-4CCF-AF5C-127176255163}"/>
              </a:ext>
            </a:extLst>
          </p:cNvPr>
          <p:cNvSpPr txBox="1"/>
          <p:nvPr/>
        </p:nvSpPr>
        <p:spPr>
          <a:xfrm>
            <a:off x="431284" y="2794735"/>
            <a:ext cx="6712465" cy="1323439"/>
          </a:xfrm>
          <a:prstGeom prst="rect">
            <a:avLst/>
          </a:prstGeom>
          <a:noFill/>
        </p:spPr>
        <p:txBody>
          <a:bodyPr wrap="square" rtlCol="0">
            <a:spAutoFit/>
          </a:bodyPr>
          <a:lstStyle/>
          <a:p>
            <a:r>
              <a:rPr lang="es-MX" sz="4000" i="1" dirty="0">
                <a:solidFill>
                  <a:schemeClr val="bg1"/>
                </a:solidFill>
                <a:latin typeface="Agency FB" panose="020B0503020202020204" pitchFamily="34" charset="0"/>
              </a:rPr>
              <a:t>Entrevistas con miembros de las empresas de servicio trasporte público</a:t>
            </a:r>
            <a:endParaRPr lang="es-CO" sz="4000" i="1" dirty="0">
              <a:solidFill>
                <a:schemeClr val="bg1"/>
              </a:solidFill>
              <a:latin typeface="Agency FB" panose="020B0503020202020204" pitchFamily="34" charset="0"/>
            </a:endParaRPr>
          </a:p>
        </p:txBody>
      </p:sp>
      <p:sp>
        <p:nvSpPr>
          <p:cNvPr id="13" name="Triángulo isósceles 12">
            <a:extLst>
              <a:ext uri="{FF2B5EF4-FFF2-40B4-BE49-F238E27FC236}">
                <a16:creationId xmlns:a16="http://schemas.microsoft.com/office/drawing/2014/main" id="{66BB54C9-A137-410A-94D3-1DB7840BB215}"/>
              </a:ext>
            </a:extLst>
          </p:cNvPr>
          <p:cNvSpPr/>
          <p:nvPr/>
        </p:nvSpPr>
        <p:spPr>
          <a:xfrm rot="5400000">
            <a:off x="255490" y="3079935"/>
            <a:ext cx="228170" cy="230129"/>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4" name="CuadroTexto 13">
            <a:extLst>
              <a:ext uri="{FF2B5EF4-FFF2-40B4-BE49-F238E27FC236}">
                <a16:creationId xmlns:a16="http://schemas.microsoft.com/office/drawing/2014/main" id="{92658347-982A-4F58-BFE0-E833363602BB}"/>
              </a:ext>
            </a:extLst>
          </p:cNvPr>
          <p:cNvSpPr txBox="1"/>
          <p:nvPr/>
        </p:nvSpPr>
        <p:spPr>
          <a:xfrm>
            <a:off x="431284" y="4114999"/>
            <a:ext cx="8695363" cy="707886"/>
          </a:xfrm>
          <a:prstGeom prst="rect">
            <a:avLst/>
          </a:prstGeom>
          <a:noFill/>
        </p:spPr>
        <p:txBody>
          <a:bodyPr wrap="square" rtlCol="0">
            <a:spAutoFit/>
          </a:bodyPr>
          <a:lstStyle/>
          <a:p>
            <a:r>
              <a:rPr lang="es-MX" sz="4000" i="1" dirty="0">
                <a:solidFill>
                  <a:schemeClr val="bg1"/>
                </a:solidFill>
                <a:latin typeface="Agency FB" panose="020B0503020202020204" pitchFamily="34" charset="0"/>
              </a:rPr>
              <a:t>Información documental </a:t>
            </a:r>
            <a:endParaRPr lang="es-CO" sz="4000" i="1" dirty="0">
              <a:solidFill>
                <a:schemeClr val="bg1"/>
              </a:solidFill>
              <a:latin typeface="Agency FB" panose="020B0503020202020204" pitchFamily="34" charset="0"/>
            </a:endParaRPr>
          </a:p>
        </p:txBody>
      </p:sp>
      <p:sp>
        <p:nvSpPr>
          <p:cNvPr id="15" name="Triángulo isósceles 14">
            <a:extLst>
              <a:ext uri="{FF2B5EF4-FFF2-40B4-BE49-F238E27FC236}">
                <a16:creationId xmlns:a16="http://schemas.microsoft.com/office/drawing/2014/main" id="{2D91A677-2596-42AF-9A7F-80A79462A6B2}"/>
              </a:ext>
            </a:extLst>
          </p:cNvPr>
          <p:cNvSpPr/>
          <p:nvPr/>
        </p:nvSpPr>
        <p:spPr>
          <a:xfrm rot="5400000">
            <a:off x="255490" y="4400199"/>
            <a:ext cx="228170" cy="230129"/>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16" name="CuadroTexto 15">
            <a:extLst>
              <a:ext uri="{FF2B5EF4-FFF2-40B4-BE49-F238E27FC236}">
                <a16:creationId xmlns:a16="http://schemas.microsoft.com/office/drawing/2014/main" id="{167B7715-E0DF-4E66-A15D-271038EC18FB}"/>
              </a:ext>
            </a:extLst>
          </p:cNvPr>
          <p:cNvSpPr txBox="1"/>
          <p:nvPr/>
        </p:nvSpPr>
        <p:spPr>
          <a:xfrm>
            <a:off x="431284" y="4952122"/>
            <a:ext cx="8695363" cy="707886"/>
          </a:xfrm>
          <a:prstGeom prst="rect">
            <a:avLst/>
          </a:prstGeom>
          <a:noFill/>
        </p:spPr>
        <p:txBody>
          <a:bodyPr wrap="square" rtlCol="0">
            <a:spAutoFit/>
          </a:bodyPr>
          <a:lstStyle/>
          <a:p>
            <a:r>
              <a:rPr lang="es-MX" sz="4000" i="1" dirty="0">
                <a:solidFill>
                  <a:schemeClr val="bg1"/>
                </a:solidFill>
                <a:latin typeface="Agency FB" panose="020B0503020202020204" pitchFamily="34" charset="0"/>
              </a:rPr>
              <a:t>Observación y conversación informal </a:t>
            </a:r>
            <a:endParaRPr lang="es-CO" sz="4000" i="1" dirty="0">
              <a:solidFill>
                <a:schemeClr val="bg1"/>
              </a:solidFill>
              <a:latin typeface="Agency FB" panose="020B0503020202020204" pitchFamily="34" charset="0"/>
            </a:endParaRPr>
          </a:p>
        </p:txBody>
      </p:sp>
      <p:sp>
        <p:nvSpPr>
          <p:cNvPr id="17" name="Triángulo isósceles 16">
            <a:extLst>
              <a:ext uri="{FF2B5EF4-FFF2-40B4-BE49-F238E27FC236}">
                <a16:creationId xmlns:a16="http://schemas.microsoft.com/office/drawing/2014/main" id="{A372BA9C-93B8-4BE3-8D00-AFF4552C0567}"/>
              </a:ext>
            </a:extLst>
          </p:cNvPr>
          <p:cNvSpPr/>
          <p:nvPr/>
        </p:nvSpPr>
        <p:spPr>
          <a:xfrm rot="5400000">
            <a:off x="255490" y="5237322"/>
            <a:ext cx="228170" cy="230129"/>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03936395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25000">
              <a:schemeClr val="accent1">
                <a:lumMod val="75000"/>
              </a:schemeClr>
            </a:gs>
            <a:gs pos="53000">
              <a:schemeClr val="accent1">
                <a:lumMod val="75000"/>
              </a:schemeClr>
            </a:gs>
            <a:gs pos="98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463225-5972-42BF-894B-8ABB3415A3BD}"/>
              </a:ext>
            </a:extLst>
          </p:cNvPr>
          <p:cNvSpPr/>
          <p:nvPr/>
        </p:nvSpPr>
        <p:spPr>
          <a:xfrm>
            <a:off x="0" y="4752592"/>
            <a:ext cx="12192000" cy="1030514"/>
          </a:xfrm>
          <a:prstGeom prst="rect">
            <a:avLst/>
          </a:prstGeom>
          <a:gradFill>
            <a:gsLst>
              <a:gs pos="0">
                <a:schemeClr val="accent1">
                  <a:lumMod val="50000"/>
                </a:schemeClr>
              </a:gs>
              <a:gs pos="50000">
                <a:schemeClr val="accent1">
                  <a:lumMod val="50000"/>
                </a:schemeClr>
              </a:gs>
              <a:gs pos="100000">
                <a:schemeClr val="accent1">
                  <a:lumMod val="75000"/>
                </a:schemeClr>
              </a:gs>
            </a:gsLst>
          </a:gradFill>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2331B7DC-C339-4884-A965-CEF837CEF4A8}"/>
              </a:ext>
            </a:extLst>
          </p:cNvPr>
          <p:cNvSpPr/>
          <p:nvPr/>
        </p:nvSpPr>
        <p:spPr>
          <a:xfrm>
            <a:off x="1173055" y="151564"/>
            <a:ext cx="9323386" cy="923330"/>
          </a:xfrm>
          <a:prstGeom prst="rect">
            <a:avLst/>
          </a:prstGeom>
          <a:noFill/>
        </p:spPr>
        <p:txBody>
          <a:bodyPr wrap="none" lIns="91440" tIns="45720" rIns="91440" bIns="45720">
            <a:spAutoFit/>
          </a:bodyPr>
          <a:lstStyle/>
          <a:p>
            <a:pPr algn="ctr"/>
            <a:r>
              <a:rPr lang="es-MX" sz="5400" b="1" i="1" dirty="0">
                <a:solidFill>
                  <a:schemeClr val="bg1"/>
                </a:solidFill>
                <a:latin typeface="Bahnschrift Light SemiCondensed" panose="020B0502040204020203" pitchFamily="34" charset="0"/>
              </a:rPr>
              <a:t>Selección de variables relevantes</a:t>
            </a:r>
            <a:endParaRPr lang="es-CO" sz="5400" b="1" i="1" dirty="0">
              <a:solidFill>
                <a:schemeClr val="bg1"/>
              </a:solidFill>
              <a:latin typeface="Bahnschrift Light SemiCondensed" panose="020B0502040204020203" pitchFamily="34" charset="0"/>
            </a:endParaRPr>
          </a:p>
        </p:txBody>
      </p:sp>
      <p:pic>
        <p:nvPicPr>
          <p:cNvPr id="9" name="Imagen 8">
            <a:extLst>
              <a:ext uri="{FF2B5EF4-FFF2-40B4-BE49-F238E27FC236}">
                <a16:creationId xmlns:a16="http://schemas.microsoft.com/office/drawing/2014/main" id="{0F211F94-482D-4DE8-BC82-C71EBB92B40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789235" y="1344011"/>
            <a:ext cx="2143125" cy="2143125"/>
          </a:xfrm>
          <a:prstGeom prst="rect">
            <a:avLst/>
          </a:prstGeom>
        </p:spPr>
      </p:pic>
      <p:pic>
        <p:nvPicPr>
          <p:cNvPr id="11" name="Imagen 10">
            <a:extLst>
              <a:ext uri="{FF2B5EF4-FFF2-40B4-BE49-F238E27FC236}">
                <a16:creationId xmlns:a16="http://schemas.microsoft.com/office/drawing/2014/main" id="{60F1B969-9838-406E-A95F-7400F8C4DC3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73000"/>
                    </a14:imgEffect>
                  </a14:imgLayer>
                </a14:imgProps>
              </a:ext>
            </a:extLst>
          </a:blip>
          <a:srcRect l="7328" t="19552" r="7822" b="21228"/>
          <a:stretch/>
        </p:blipFill>
        <p:spPr>
          <a:xfrm>
            <a:off x="3486857" y="1322388"/>
            <a:ext cx="2248465" cy="2143125"/>
          </a:xfrm>
          <a:prstGeom prst="rect">
            <a:avLst/>
          </a:prstGeom>
        </p:spPr>
      </p:pic>
      <p:pic>
        <p:nvPicPr>
          <p:cNvPr id="12" name="Imagen 11">
            <a:extLst>
              <a:ext uri="{FF2B5EF4-FFF2-40B4-BE49-F238E27FC236}">
                <a16:creationId xmlns:a16="http://schemas.microsoft.com/office/drawing/2014/main" id="{D3A13C88-40B3-487C-BE53-A516FAC93492}"/>
              </a:ext>
            </a:extLst>
          </p:cNvPr>
          <p:cNvPicPr>
            <a:picLocks noChangeAspect="1"/>
          </p:cNvPicPr>
          <p:nvPr/>
        </p:nvPicPr>
        <p:blipFill>
          <a:blip r:embed="rId6">
            <a:extLst>
              <a:ext uri="{BEBA8EAE-BF5A-486C-A8C5-ECC9F3942E4B}">
                <a14:imgProps xmlns:a14="http://schemas.microsoft.com/office/drawing/2010/main">
                  <a14:imgLayer r:embed="rId7">
                    <a14:imgEffect>
                      <a14:saturation sat="99000"/>
                    </a14:imgEffect>
                  </a14:imgLayer>
                </a14:imgProps>
              </a:ext>
            </a:extLst>
          </a:blip>
          <a:stretch>
            <a:fillRect/>
          </a:stretch>
        </p:blipFill>
        <p:spPr>
          <a:xfrm>
            <a:off x="2695805" y="4184115"/>
            <a:ext cx="2133600" cy="2137243"/>
          </a:xfrm>
          <a:prstGeom prst="rect">
            <a:avLst/>
          </a:prstGeom>
        </p:spPr>
      </p:pic>
      <p:pic>
        <p:nvPicPr>
          <p:cNvPr id="13" name="Imagen 12">
            <a:extLst>
              <a:ext uri="{FF2B5EF4-FFF2-40B4-BE49-F238E27FC236}">
                <a16:creationId xmlns:a16="http://schemas.microsoft.com/office/drawing/2014/main" id="{38B6EAEE-82D6-4705-AF9B-F8C91D630440}"/>
              </a:ext>
            </a:extLst>
          </p:cNvPr>
          <p:cNvPicPr>
            <a:picLocks noChangeAspect="1"/>
          </p:cNvPicPr>
          <p:nvPr/>
        </p:nvPicPr>
        <p:blipFill>
          <a:blip r:embed="rId8">
            <a:extLst>
              <a:ext uri="{BEBA8EAE-BF5A-486C-A8C5-ECC9F3942E4B}">
                <a14:imgProps xmlns:a14="http://schemas.microsoft.com/office/drawing/2010/main">
                  <a14:imgLayer r:embed="rId9">
                    <a14:imgEffect>
                      <a14:saturation sat="204000"/>
                    </a14:imgEffect>
                  </a14:imgLayer>
                </a14:imgProps>
              </a:ext>
            </a:extLst>
          </a:blip>
          <a:stretch>
            <a:fillRect/>
          </a:stretch>
        </p:blipFill>
        <p:spPr>
          <a:xfrm>
            <a:off x="289819" y="1309408"/>
            <a:ext cx="2143125" cy="2137242"/>
          </a:xfrm>
          <a:prstGeom prst="rect">
            <a:avLst/>
          </a:prstGeom>
        </p:spPr>
      </p:pic>
      <p:pic>
        <p:nvPicPr>
          <p:cNvPr id="14" name="Imagen 13">
            <a:extLst>
              <a:ext uri="{FF2B5EF4-FFF2-40B4-BE49-F238E27FC236}">
                <a16:creationId xmlns:a16="http://schemas.microsoft.com/office/drawing/2014/main" id="{41CAED9C-A673-4609-89D2-FDEF35ED9349}"/>
              </a:ext>
            </a:extLst>
          </p:cNvPr>
          <p:cNvPicPr>
            <a:picLocks noChangeAspect="1"/>
          </p:cNvPicPr>
          <p:nvPr/>
        </p:nvPicPr>
        <p:blipFill>
          <a:blip r:embed="rId10">
            <a:extLst>
              <a:ext uri="{BEBA8EAE-BF5A-486C-A8C5-ECC9F3942E4B}">
                <a14:imgProps xmlns:a14="http://schemas.microsoft.com/office/drawing/2010/main">
                  <a14:imgLayer r:embed="rId11">
                    <a14:imgEffect>
                      <a14:saturation sat="175000"/>
                    </a14:imgEffect>
                  </a14:imgLayer>
                </a14:imgProps>
              </a:ext>
            </a:extLst>
          </a:blip>
          <a:stretch>
            <a:fillRect/>
          </a:stretch>
        </p:blipFill>
        <p:spPr>
          <a:xfrm>
            <a:off x="7514711" y="4199226"/>
            <a:ext cx="2143125" cy="2137242"/>
          </a:xfrm>
          <a:prstGeom prst="rect">
            <a:avLst/>
          </a:prstGeom>
        </p:spPr>
      </p:pic>
      <p:pic>
        <p:nvPicPr>
          <p:cNvPr id="15" name="Imagen 14">
            <a:extLst>
              <a:ext uri="{FF2B5EF4-FFF2-40B4-BE49-F238E27FC236}">
                <a16:creationId xmlns:a16="http://schemas.microsoft.com/office/drawing/2014/main" id="{CCBAAB0E-E12C-4F7B-AD35-014FEE21EA83}"/>
              </a:ext>
            </a:extLst>
          </p:cNvPr>
          <p:cNvPicPr>
            <a:picLocks noChangeAspect="1"/>
          </p:cNvPicPr>
          <p:nvPr/>
        </p:nvPicPr>
        <p:blipFill>
          <a:blip r:embed="rId12">
            <a:extLst>
              <a:ext uri="{BEBA8EAE-BF5A-486C-A8C5-ECC9F3942E4B}">
                <a14:imgProps xmlns:a14="http://schemas.microsoft.com/office/drawing/2010/main">
                  <a14:imgLayer r:embed="rId13">
                    <a14:imgEffect>
                      <a14:saturation sat="134000"/>
                    </a14:imgEffect>
                  </a14:imgLayer>
                </a14:imgProps>
              </a:ext>
            </a:extLst>
          </a:blip>
          <a:stretch>
            <a:fillRect/>
          </a:stretch>
        </p:blipFill>
        <p:spPr>
          <a:xfrm>
            <a:off x="9986275" y="1298405"/>
            <a:ext cx="2133600" cy="2167108"/>
          </a:xfrm>
          <a:prstGeom prst="rect">
            <a:avLst/>
          </a:prstGeom>
        </p:spPr>
      </p:pic>
      <p:pic>
        <p:nvPicPr>
          <p:cNvPr id="3" name="Imagen 2">
            <a:extLst>
              <a:ext uri="{FF2B5EF4-FFF2-40B4-BE49-F238E27FC236}">
                <a16:creationId xmlns:a16="http://schemas.microsoft.com/office/drawing/2014/main" id="{943C6C5A-4AA8-4E54-A396-AB005F231E3F}"/>
              </a:ext>
            </a:extLst>
          </p:cNvPr>
          <p:cNvPicPr>
            <a:picLocks noChangeAspect="1"/>
          </p:cNvPicPr>
          <p:nvPr/>
        </p:nvPicPr>
        <p:blipFill>
          <a:blip r:embed="rId14"/>
          <a:stretch>
            <a:fillRect/>
          </a:stretch>
        </p:blipFill>
        <p:spPr>
          <a:xfrm>
            <a:off x="184479" y="4228325"/>
            <a:ext cx="2248465" cy="2061689"/>
          </a:xfrm>
          <a:prstGeom prst="rect">
            <a:avLst/>
          </a:prstGeom>
        </p:spPr>
      </p:pic>
      <p:pic>
        <p:nvPicPr>
          <p:cNvPr id="6" name="Imagen 5">
            <a:extLst>
              <a:ext uri="{FF2B5EF4-FFF2-40B4-BE49-F238E27FC236}">
                <a16:creationId xmlns:a16="http://schemas.microsoft.com/office/drawing/2014/main" id="{8CFD4FE5-0086-41A2-89CE-AAA3EB1D06CD}"/>
              </a:ext>
            </a:extLst>
          </p:cNvPr>
          <p:cNvPicPr>
            <a:picLocks noChangeAspect="1"/>
          </p:cNvPicPr>
          <p:nvPr/>
        </p:nvPicPr>
        <p:blipFill>
          <a:blip r:embed="rId15">
            <a:extLst>
              <a:ext uri="{BEBA8EAE-BF5A-486C-A8C5-ECC9F3942E4B}">
                <a14:imgProps xmlns:a14="http://schemas.microsoft.com/office/drawing/2010/main">
                  <a14:imgLayer r:embed="rId16">
                    <a14:imgEffect>
                      <a14:colorTemperature colorTemp="5610"/>
                    </a14:imgEffect>
                    <a14:imgEffect>
                      <a14:saturation sat="86000"/>
                    </a14:imgEffect>
                  </a14:imgLayer>
                </a14:imgProps>
              </a:ext>
            </a:extLst>
          </a:blip>
          <a:stretch>
            <a:fillRect/>
          </a:stretch>
        </p:blipFill>
        <p:spPr>
          <a:xfrm>
            <a:off x="9871410" y="4162317"/>
            <a:ext cx="2248465" cy="2171700"/>
          </a:xfrm>
          <a:prstGeom prst="rect">
            <a:avLst/>
          </a:prstGeom>
        </p:spPr>
      </p:pic>
      <p:pic>
        <p:nvPicPr>
          <p:cNvPr id="7" name="Imagen 6">
            <a:extLst>
              <a:ext uri="{FF2B5EF4-FFF2-40B4-BE49-F238E27FC236}">
                <a16:creationId xmlns:a16="http://schemas.microsoft.com/office/drawing/2014/main" id="{FB25C145-28B8-4822-A204-240DD8E8D0F6}"/>
              </a:ext>
            </a:extLst>
          </p:cNvPr>
          <p:cNvPicPr>
            <a:picLocks noChangeAspect="1"/>
          </p:cNvPicPr>
          <p:nvPr/>
        </p:nvPicPr>
        <p:blipFill>
          <a:blip r:embed="rId17"/>
          <a:stretch>
            <a:fillRect/>
          </a:stretch>
        </p:blipFill>
        <p:spPr>
          <a:xfrm>
            <a:off x="5186303" y="4152772"/>
            <a:ext cx="1976497" cy="2137242"/>
          </a:xfrm>
          <a:prstGeom prst="rect">
            <a:avLst/>
          </a:prstGeom>
        </p:spPr>
      </p:pic>
    </p:spTree>
    <p:extLst>
      <p:ext uri="{BB962C8B-B14F-4D97-AF65-F5344CB8AC3E}">
        <p14:creationId xmlns:p14="http://schemas.microsoft.com/office/powerpoint/2010/main" val="3378824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40000">
              <a:schemeClr val="accent1">
                <a:lumMod val="75000"/>
              </a:schemeClr>
            </a:gs>
            <a:gs pos="77000">
              <a:schemeClr val="accent1">
                <a:lumMod val="60000"/>
                <a:lumOff val="40000"/>
              </a:schemeClr>
            </a:gs>
            <a:gs pos="98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463225-5972-42BF-894B-8ABB3415A3BD}"/>
              </a:ext>
            </a:extLst>
          </p:cNvPr>
          <p:cNvSpPr/>
          <p:nvPr/>
        </p:nvSpPr>
        <p:spPr>
          <a:xfrm>
            <a:off x="0" y="4752592"/>
            <a:ext cx="12192000" cy="1030514"/>
          </a:xfrm>
          <a:prstGeom prst="rect">
            <a:avLst/>
          </a:prstGeom>
          <a:gradFill>
            <a:gsLst>
              <a:gs pos="0">
                <a:schemeClr val="accent1">
                  <a:lumMod val="50000"/>
                </a:schemeClr>
              </a:gs>
              <a:gs pos="50000">
                <a:schemeClr val="accent1">
                  <a:lumMod val="75000"/>
                </a:schemeClr>
              </a:gs>
              <a:gs pos="100000">
                <a:schemeClr val="accent1">
                  <a:lumMod val="40000"/>
                  <a:lumOff val="60000"/>
                </a:schemeClr>
              </a:gs>
            </a:gsLs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s-CO" dirty="0"/>
          </a:p>
        </p:txBody>
      </p:sp>
      <p:sp>
        <p:nvSpPr>
          <p:cNvPr id="5" name="Rectángulo 4">
            <a:extLst>
              <a:ext uri="{FF2B5EF4-FFF2-40B4-BE49-F238E27FC236}">
                <a16:creationId xmlns:a16="http://schemas.microsoft.com/office/drawing/2014/main" id="{2331B7DC-C339-4884-A965-CEF837CEF4A8}"/>
              </a:ext>
            </a:extLst>
          </p:cNvPr>
          <p:cNvSpPr/>
          <p:nvPr/>
        </p:nvSpPr>
        <p:spPr>
          <a:xfrm>
            <a:off x="6168840" y="0"/>
            <a:ext cx="1909498" cy="1015663"/>
          </a:xfrm>
          <a:prstGeom prst="rect">
            <a:avLst/>
          </a:prstGeom>
          <a:noFill/>
        </p:spPr>
        <p:txBody>
          <a:bodyPr wrap="none" lIns="91440" tIns="45720" rIns="91440" bIns="45720">
            <a:spAutoFit/>
          </a:bodyPr>
          <a:lstStyle/>
          <a:p>
            <a:pPr algn="ctr"/>
            <a:r>
              <a:rPr lang="es-ES" sz="6000" b="1" i="1" cap="none" spc="0" dirty="0">
                <a:ln w="0"/>
                <a:solidFill>
                  <a:schemeClr val="bg1"/>
                </a:solidFill>
                <a:latin typeface="Bahnschrift Light SemiCondensed" panose="020B0502040204020203" pitchFamily="34" charset="0"/>
              </a:rPr>
              <a:t>Rutas</a:t>
            </a:r>
            <a:endParaRPr lang="es-ES" sz="5400" b="1" i="1" cap="none" spc="0" dirty="0">
              <a:ln w="0"/>
              <a:solidFill>
                <a:schemeClr val="bg1"/>
              </a:solidFill>
              <a:latin typeface="Bahnschrift Light SemiCondensed" panose="020B0502040204020203" pitchFamily="34" charset="0"/>
            </a:endParaRPr>
          </a:p>
        </p:txBody>
      </p:sp>
      <p:pic>
        <p:nvPicPr>
          <p:cNvPr id="9" name="Imagen 8">
            <a:extLst>
              <a:ext uri="{FF2B5EF4-FFF2-40B4-BE49-F238E27FC236}">
                <a16:creationId xmlns:a16="http://schemas.microsoft.com/office/drawing/2014/main" id="{0F211F94-482D-4DE8-BC82-C71EBB92B40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57098" y="4752591"/>
            <a:ext cx="1082134" cy="1078199"/>
          </a:xfrm>
          <a:prstGeom prst="rect">
            <a:avLst/>
          </a:prstGeom>
        </p:spPr>
      </p:pic>
      <p:pic>
        <p:nvPicPr>
          <p:cNvPr id="13" name="Imagen 12">
            <a:extLst>
              <a:ext uri="{FF2B5EF4-FFF2-40B4-BE49-F238E27FC236}">
                <a16:creationId xmlns:a16="http://schemas.microsoft.com/office/drawing/2014/main" id="{38B6EAEE-82D6-4705-AF9B-F8C91D630440}"/>
              </a:ext>
            </a:extLst>
          </p:cNvPr>
          <p:cNvPicPr>
            <a:picLocks noChangeAspect="1"/>
          </p:cNvPicPr>
          <p:nvPr/>
        </p:nvPicPr>
        <p:blipFill>
          <a:blip r:embed="rId4">
            <a:extLst>
              <a:ext uri="{BEBA8EAE-BF5A-486C-A8C5-ECC9F3942E4B}">
                <a14:imgProps xmlns:a14="http://schemas.microsoft.com/office/drawing/2010/main">
                  <a14:imgLayer r:embed="rId5">
                    <a14:imgEffect>
                      <a14:saturation sat="7000"/>
                    </a14:imgEffect>
                  </a14:imgLayer>
                </a14:imgProps>
              </a:ext>
            </a:extLst>
          </a:blip>
          <a:stretch>
            <a:fillRect/>
          </a:stretch>
        </p:blipFill>
        <p:spPr>
          <a:xfrm>
            <a:off x="8332627" y="4752592"/>
            <a:ext cx="1081167" cy="1078199"/>
          </a:xfrm>
          <a:prstGeom prst="rect">
            <a:avLst/>
          </a:prstGeom>
        </p:spPr>
      </p:pic>
      <p:pic>
        <p:nvPicPr>
          <p:cNvPr id="11" name="Imagen 10">
            <a:extLst>
              <a:ext uri="{FF2B5EF4-FFF2-40B4-BE49-F238E27FC236}">
                <a16:creationId xmlns:a16="http://schemas.microsoft.com/office/drawing/2014/main" id="{60F1B969-9838-406E-A95F-7400F8C4DC3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2000"/>
                    </a14:imgEffect>
                  </a14:imgLayer>
                </a14:imgProps>
              </a:ext>
            </a:extLst>
          </a:blip>
          <a:srcRect l="7328" t="19552" r="7822" b="21228"/>
          <a:stretch/>
        </p:blipFill>
        <p:spPr>
          <a:xfrm>
            <a:off x="2619037" y="4752592"/>
            <a:ext cx="1081166" cy="1030514"/>
          </a:xfrm>
          <a:prstGeom prst="rect">
            <a:avLst/>
          </a:prstGeom>
        </p:spPr>
      </p:pic>
      <p:pic>
        <p:nvPicPr>
          <p:cNvPr id="12" name="Imagen 11">
            <a:extLst>
              <a:ext uri="{FF2B5EF4-FFF2-40B4-BE49-F238E27FC236}">
                <a16:creationId xmlns:a16="http://schemas.microsoft.com/office/drawing/2014/main" id="{D3A13C88-40B3-487C-BE53-A516FAC93492}"/>
              </a:ext>
            </a:extLst>
          </p:cNvPr>
          <p:cNvPicPr>
            <a:picLocks noChangeAspect="1"/>
          </p:cNvPicPr>
          <p:nvPr/>
        </p:nvPicPr>
        <p:blipFill>
          <a:blip r:embed="rId8">
            <a:extLst>
              <a:ext uri="{BEBA8EAE-BF5A-486C-A8C5-ECC9F3942E4B}">
                <a14:imgProps xmlns:a14="http://schemas.microsoft.com/office/drawing/2010/main">
                  <a14:imgLayer r:embed="rId9">
                    <a14:imgEffect>
                      <a14:saturation sat="43000"/>
                    </a14:imgEffect>
                  </a14:imgLayer>
                </a14:imgProps>
              </a:ext>
            </a:extLst>
          </a:blip>
          <a:stretch>
            <a:fillRect/>
          </a:stretch>
        </p:blipFill>
        <p:spPr>
          <a:xfrm>
            <a:off x="9776064" y="4741065"/>
            <a:ext cx="1033351" cy="1035115"/>
          </a:xfrm>
          <a:prstGeom prst="rect">
            <a:avLst/>
          </a:prstGeom>
        </p:spPr>
      </p:pic>
      <p:pic>
        <p:nvPicPr>
          <p:cNvPr id="14" name="Imagen 13">
            <a:extLst>
              <a:ext uri="{FF2B5EF4-FFF2-40B4-BE49-F238E27FC236}">
                <a16:creationId xmlns:a16="http://schemas.microsoft.com/office/drawing/2014/main" id="{41CAED9C-A673-4609-89D2-FDEF35ED9349}"/>
              </a:ext>
            </a:extLst>
          </p:cNvPr>
          <p:cNvPicPr>
            <a:picLocks noChangeAspect="1"/>
          </p:cNvPicPr>
          <p:nvPr/>
        </p:nvPicPr>
        <p:blipFill>
          <a:blip r:embed="rId10">
            <a:extLst>
              <a:ext uri="{BEBA8EAE-BF5A-486C-A8C5-ECC9F3942E4B}">
                <a14:imgProps xmlns:a14="http://schemas.microsoft.com/office/drawing/2010/main">
                  <a14:imgLayer r:embed="rId11">
                    <a14:imgEffect>
                      <a14:saturation sat="7000"/>
                    </a14:imgEffect>
                  </a14:imgLayer>
                </a14:imgProps>
              </a:ext>
            </a:extLst>
          </a:blip>
          <a:stretch>
            <a:fillRect/>
          </a:stretch>
        </p:blipFill>
        <p:spPr>
          <a:xfrm>
            <a:off x="11171685" y="4753399"/>
            <a:ext cx="1033351" cy="1030514"/>
          </a:xfrm>
          <a:prstGeom prst="rect">
            <a:avLst/>
          </a:prstGeom>
        </p:spPr>
      </p:pic>
      <p:pic>
        <p:nvPicPr>
          <p:cNvPr id="15" name="Imagen 14">
            <a:extLst>
              <a:ext uri="{FF2B5EF4-FFF2-40B4-BE49-F238E27FC236}">
                <a16:creationId xmlns:a16="http://schemas.microsoft.com/office/drawing/2014/main" id="{CCBAAB0E-E12C-4F7B-AD35-014FEE21EA83}"/>
              </a:ext>
            </a:extLst>
          </p:cNvPr>
          <p:cNvPicPr>
            <a:picLocks noChangeAspect="1"/>
          </p:cNvPicPr>
          <p:nvPr/>
        </p:nvPicPr>
        <p:blipFill>
          <a:blip r:embed="rId12">
            <a:extLst>
              <a:ext uri="{BEBA8EAE-BF5A-486C-A8C5-ECC9F3942E4B}">
                <a14:imgProps xmlns:a14="http://schemas.microsoft.com/office/drawing/2010/main">
                  <a14:imgLayer r:embed="rId13">
                    <a14:imgEffect>
                      <a14:saturation sat="28000"/>
                    </a14:imgEffect>
                  </a14:imgLayer>
                </a14:imgProps>
              </a:ext>
            </a:extLst>
          </a:blip>
          <a:stretch>
            <a:fillRect/>
          </a:stretch>
        </p:blipFill>
        <p:spPr>
          <a:xfrm>
            <a:off x="4047196" y="4743208"/>
            <a:ext cx="1033351" cy="1049580"/>
          </a:xfrm>
          <a:prstGeom prst="rect">
            <a:avLst/>
          </a:prstGeom>
        </p:spPr>
      </p:pic>
      <p:pic>
        <p:nvPicPr>
          <p:cNvPr id="17" name="Imagen 16">
            <a:extLst>
              <a:ext uri="{FF2B5EF4-FFF2-40B4-BE49-F238E27FC236}">
                <a16:creationId xmlns:a16="http://schemas.microsoft.com/office/drawing/2014/main" id="{0252E71C-03C5-4969-8AD1-BECDF6E6D4A9}"/>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5459735" y="4731437"/>
            <a:ext cx="1025494" cy="1030514"/>
          </a:xfrm>
          <a:prstGeom prst="rect">
            <a:avLst/>
          </a:prstGeom>
        </p:spPr>
      </p:pic>
      <p:pic>
        <p:nvPicPr>
          <p:cNvPr id="18" name="Imagen 17">
            <a:extLst>
              <a:ext uri="{FF2B5EF4-FFF2-40B4-BE49-F238E27FC236}">
                <a16:creationId xmlns:a16="http://schemas.microsoft.com/office/drawing/2014/main" id="{F806F6A7-E387-46C0-BA1A-E42B35CDA0CD}"/>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6863532" y="4742910"/>
            <a:ext cx="1072990" cy="1035188"/>
          </a:xfrm>
          <a:prstGeom prst="rect">
            <a:avLst/>
          </a:prstGeom>
        </p:spPr>
      </p:pic>
      <p:pic>
        <p:nvPicPr>
          <p:cNvPr id="19" name="Picture 4" descr="https://lh7-us.googleusercontent.com/gd_T8I4CwlcbQEWwj0oyDe8i1p82GCJN_wMDrbYkyAECiaLzh3OCyB9dHN0JPqBAcoTdTk-XmzNTov3JOt3lubJ5IfwiB4-Sdslf-1Js1ikX9wwf3_DOtpS1bn_jKEkj_GMBarRT876IdgBahqaSHQ9TDQ=s2048">
            <a:extLst>
              <a:ext uri="{FF2B5EF4-FFF2-40B4-BE49-F238E27FC236}">
                <a16:creationId xmlns:a16="http://schemas.microsoft.com/office/drawing/2014/main" id="{B968E81F-90C7-4F21-9130-F5756591E1C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56240" y="5576834"/>
            <a:ext cx="2435759" cy="128116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4749A88-C85C-4659-AA5C-3404A103CB6A}"/>
              </a:ext>
            </a:extLst>
          </p:cNvPr>
          <p:cNvSpPr txBox="1"/>
          <p:nvPr/>
        </p:nvSpPr>
        <p:spPr>
          <a:xfrm>
            <a:off x="4722583" y="1096049"/>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 Rutas principales de las empresas prestadoras del servicio de transporte público en la ciudad de Manizales. </a:t>
            </a:r>
            <a:endParaRPr lang="es-CO" sz="2400" dirty="0">
              <a:solidFill>
                <a:schemeClr val="bg1"/>
              </a:solidFill>
              <a:latin typeface="Agency FB" panose="020B0503020202020204" pitchFamily="34" charset="0"/>
            </a:endParaRPr>
          </a:p>
        </p:txBody>
      </p:sp>
      <p:sp>
        <p:nvSpPr>
          <p:cNvPr id="20" name="Triángulo isósceles 19">
            <a:extLst>
              <a:ext uri="{FF2B5EF4-FFF2-40B4-BE49-F238E27FC236}">
                <a16:creationId xmlns:a16="http://schemas.microsoft.com/office/drawing/2014/main" id="{DF83401D-DAF0-4D1D-A8FE-C458CDF046B4}"/>
              </a:ext>
            </a:extLst>
          </p:cNvPr>
          <p:cNvSpPr/>
          <p:nvPr/>
        </p:nvSpPr>
        <p:spPr>
          <a:xfrm rot="5400000">
            <a:off x="4557514" y="1264133"/>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29955874-925C-46F1-B1D7-F1088C718821}"/>
              </a:ext>
            </a:extLst>
          </p:cNvPr>
          <p:cNvSpPr txBox="1"/>
          <p:nvPr/>
        </p:nvSpPr>
        <p:spPr>
          <a:xfrm>
            <a:off x="4757815" y="1973293"/>
            <a:ext cx="7605264" cy="461665"/>
          </a:xfrm>
          <a:prstGeom prst="rect">
            <a:avLst/>
          </a:prstGeom>
          <a:noFill/>
        </p:spPr>
        <p:txBody>
          <a:bodyPr wrap="square" rtlCol="0">
            <a:spAutoFit/>
          </a:bodyPr>
          <a:lstStyle/>
          <a:p>
            <a:r>
              <a:rPr lang="es-MX" sz="2400" dirty="0">
                <a:solidFill>
                  <a:schemeClr val="bg1"/>
                </a:solidFill>
                <a:latin typeface="Agency FB" panose="020B0503020202020204" pitchFamily="34" charset="0"/>
              </a:rPr>
              <a:t>Desde el punto de inicio hasta el final de la ruta (control de las busetas)</a:t>
            </a:r>
            <a:endParaRPr lang="es-CO" sz="2400" dirty="0">
              <a:solidFill>
                <a:schemeClr val="bg1"/>
              </a:solidFill>
              <a:latin typeface="Agency FB" panose="020B0503020202020204" pitchFamily="34" charset="0"/>
            </a:endParaRPr>
          </a:p>
        </p:txBody>
      </p:sp>
      <p:sp>
        <p:nvSpPr>
          <p:cNvPr id="23" name="Triángulo isósceles 22">
            <a:extLst>
              <a:ext uri="{FF2B5EF4-FFF2-40B4-BE49-F238E27FC236}">
                <a16:creationId xmlns:a16="http://schemas.microsoft.com/office/drawing/2014/main" id="{8F14C2FD-249F-4761-B61E-13CC47953338}"/>
              </a:ext>
            </a:extLst>
          </p:cNvPr>
          <p:cNvSpPr/>
          <p:nvPr/>
        </p:nvSpPr>
        <p:spPr>
          <a:xfrm rot="5400000">
            <a:off x="4557514" y="2127139"/>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9F9AC9E6-A587-4595-BFCD-5C6D72C46EC3}"/>
              </a:ext>
            </a:extLst>
          </p:cNvPr>
          <p:cNvSpPr txBox="1"/>
          <p:nvPr/>
        </p:nvSpPr>
        <p:spPr>
          <a:xfrm>
            <a:off x="4757815" y="2545909"/>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Comprender en detalle el trayecto completo de cada ruta e identificar patrones de movimiento </a:t>
            </a:r>
            <a:endParaRPr lang="es-CO" sz="2400" dirty="0">
              <a:solidFill>
                <a:schemeClr val="bg1"/>
              </a:solidFill>
              <a:latin typeface="Agency FB" panose="020B0503020202020204" pitchFamily="34" charset="0"/>
            </a:endParaRPr>
          </a:p>
        </p:txBody>
      </p:sp>
      <p:sp>
        <p:nvSpPr>
          <p:cNvPr id="25" name="Triángulo isósceles 24">
            <a:extLst>
              <a:ext uri="{FF2B5EF4-FFF2-40B4-BE49-F238E27FC236}">
                <a16:creationId xmlns:a16="http://schemas.microsoft.com/office/drawing/2014/main" id="{F5C10633-DCBF-40CE-A92E-E37579848CE8}"/>
              </a:ext>
            </a:extLst>
          </p:cNvPr>
          <p:cNvSpPr/>
          <p:nvPr/>
        </p:nvSpPr>
        <p:spPr>
          <a:xfrm rot="5400000">
            <a:off x="4557514" y="2744714"/>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32B74216-2DF7-4F66-9F67-23811BB38E89}"/>
              </a:ext>
            </a:extLst>
          </p:cNvPr>
          <p:cNvSpPr txBox="1"/>
          <p:nvPr/>
        </p:nvSpPr>
        <p:spPr>
          <a:xfrm>
            <a:off x="4757815" y="3373990"/>
            <a:ext cx="7605264" cy="830997"/>
          </a:xfrm>
          <a:prstGeom prst="rect">
            <a:avLst/>
          </a:prstGeom>
          <a:noFill/>
        </p:spPr>
        <p:txBody>
          <a:bodyPr wrap="square" rtlCol="0">
            <a:spAutoFit/>
          </a:bodyPr>
          <a:lstStyle/>
          <a:p>
            <a:r>
              <a:rPr lang="es-MX" sz="2400" dirty="0">
                <a:solidFill>
                  <a:schemeClr val="bg1"/>
                </a:solidFill>
                <a:latin typeface="Agency FB" panose="020B0503020202020204" pitchFamily="34" charset="0"/>
              </a:rPr>
              <a:t>Analizar y modelar de manera precisa las operaciones del transporte público en Manizales</a:t>
            </a:r>
            <a:endParaRPr lang="es-CO" sz="2400" dirty="0">
              <a:solidFill>
                <a:schemeClr val="bg1"/>
              </a:solidFill>
              <a:latin typeface="Agency FB" panose="020B0503020202020204" pitchFamily="34" charset="0"/>
            </a:endParaRPr>
          </a:p>
        </p:txBody>
      </p:sp>
      <p:sp>
        <p:nvSpPr>
          <p:cNvPr id="27" name="Triángulo isósceles 26">
            <a:extLst>
              <a:ext uri="{FF2B5EF4-FFF2-40B4-BE49-F238E27FC236}">
                <a16:creationId xmlns:a16="http://schemas.microsoft.com/office/drawing/2014/main" id="{AA6008DB-F6E6-4CBF-9E52-B4617A9F64FA}"/>
              </a:ext>
            </a:extLst>
          </p:cNvPr>
          <p:cNvSpPr/>
          <p:nvPr/>
        </p:nvSpPr>
        <p:spPr>
          <a:xfrm rot="5400000">
            <a:off x="4557514" y="3554412"/>
            <a:ext cx="168958" cy="153974"/>
          </a:xfrm>
          <a:prstGeom prst="triangle">
            <a:avLst/>
          </a:prstGeom>
          <a:solidFill>
            <a:schemeClr val="bg1"/>
          </a:solidFill>
        </p:spPr>
        <p:style>
          <a:lnRef idx="0">
            <a:schemeClr val="dk1"/>
          </a:lnRef>
          <a:fillRef idx="3">
            <a:schemeClr val="dk1"/>
          </a:fillRef>
          <a:effectRef idx="3">
            <a:schemeClr val="dk1"/>
          </a:effectRef>
          <a:fontRef idx="minor">
            <a:schemeClr val="lt1"/>
          </a:fontRef>
        </p:style>
        <p:txBody>
          <a:bodyPr rtlCol="0" anchor="ctr"/>
          <a:lstStyle/>
          <a:p>
            <a:pPr algn="ctr"/>
            <a:endParaRPr lang="es-CO" dirty="0"/>
          </a:p>
        </p:txBody>
      </p:sp>
      <p:pic>
        <p:nvPicPr>
          <p:cNvPr id="3" name="Imagen 2">
            <a:extLst>
              <a:ext uri="{FF2B5EF4-FFF2-40B4-BE49-F238E27FC236}">
                <a16:creationId xmlns:a16="http://schemas.microsoft.com/office/drawing/2014/main" id="{D4590B3C-409D-4FC4-A552-3D2605EAF23A}"/>
              </a:ext>
            </a:extLst>
          </p:cNvPr>
          <p:cNvPicPr>
            <a:picLocks noChangeAspect="1"/>
          </p:cNvPicPr>
          <p:nvPr/>
        </p:nvPicPr>
        <p:blipFill>
          <a:blip r:embed="rId19"/>
          <a:stretch>
            <a:fillRect/>
          </a:stretch>
        </p:blipFill>
        <p:spPr>
          <a:xfrm>
            <a:off x="80818" y="1106967"/>
            <a:ext cx="4316827" cy="2877884"/>
          </a:xfrm>
          <a:prstGeom prst="rect">
            <a:avLst/>
          </a:prstGeom>
        </p:spPr>
      </p:pic>
    </p:spTree>
    <p:extLst>
      <p:ext uri="{BB962C8B-B14F-4D97-AF65-F5344CB8AC3E}">
        <p14:creationId xmlns:p14="http://schemas.microsoft.com/office/powerpoint/2010/main" val="3217026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2316</TotalTime>
  <Words>2013</Words>
  <Application>Microsoft Office PowerPoint</Application>
  <PresentationFormat>Panorámica</PresentationFormat>
  <Paragraphs>256</Paragraphs>
  <Slides>34</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34</vt:i4>
      </vt:variant>
    </vt:vector>
  </HeadingPairs>
  <TitlesOfParts>
    <vt:vector size="47" baseType="lpstr">
      <vt:lpstr>Agency FB</vt:lpstr>
      <vt:lpstr>Arial</vt:lpstr>
      <vt:lpstr>Bahnschrift Light Condensed</vt:lpstr>
      <vt:lpstr>Bahnschrift Light SemiCondensed</vt:lpstr>
      <vt:lpstr>Bahnschrift SemiBold</vt:lpstr>
      <vt:lpstr>Bahnschrift SemiBold Condensed</vt:lpstr>
      <vt:lpstr>Bahnschrift SemiBold SemiConden</vt:lpstr>
      <vt:lpstr>Calibri</vt:lpstr>
      <vt:lpstr>Calibri Light</vt:lpstr>
      <vt:lpstr>Rage Italic</vt:lpstr>
      <vt:lpstr>Söhne</vt:lpstr>
      <vt:lpstr>Söhne Mono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Procesamiento de los datos </vt:lpstr>
      <vt:lpstr>Procesamiento de los datos </vt:lpstr>
      <vt:lpstr>Procesamiento de los datos </vt:lpstr>
      <vt:lpstr>Procesamiento de los datos </vt:lpstr>
      <vt:lpstr>Procesamiento de los datos </vt:lpstr>
      <vt:lpstr>Procesamiento de los datos </vt:lpstr>
      <vt:lpstr>Validación Cruzada </vt:lpstr>
      <vt:lpstr>Presentación de PowerPoint</vt:lpstr>
      <vt:lpstr>Presentación de PowerPoint</vt:lpstr>
      <vt:lpstr> Construcción de la Red Neuronal</vt:lpstr>
      <vt:lpstr>Presentación de PowerPoint</vt:lpstr>
      <vt:lpstr>Presentación de PowerPoint</vt:lpstr>
      <vt:lpstr>Presentación de PowerPoint</vt:lpstr>
      <vt:lpstr>Presentación de PowerPoint</vt:lpstr>
      <vt:lpstr>Conclusiones </vt:lpstr>
      <vt:lpstr>Muchas Gracias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Propuesta de Redes neuronales aplicadas a problemas de transporte público en la ciudad de Manizales</dc:title>
  <dc:creator>Julián David Pulgarín Pirazán</dc:creator>
  <cp:lastModifiedBy>Julián David Pulgarín Pirazán</cp:lastModifiedBy>
  <cp:revision>133</cp:revision>
  <dcterms:created xsi:type="dcterms:W3CDTF">2023-11-02T02:38:07Z</dcterms:created>
  <dcterms:modified xsi:type="dcterms:W3CDTF">2023-11-09T04:51:33Z</dcterms:modified>
</cp:coreProperties>
</file>